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695" r:id="rId2"/>
    <p:sldId id="696" r:id="rId3"/>
    <p:sldId id="703" r:id="rId4"/>
    <p:sldId id="583" r:id="rId5"/>
    <p:sldId id="585" r:id="rId6"/>
    <p:sldId id="697" r:id="rId7"/>
    <p:sldId id="650" r:id="rId8"/>
    <p:sldId id="698" r:id="rId9"/>
    <p:sldId id="704" r:id="rId10"/>
    <p:sldId id="693" r:id="rId11"/>
    <p:sldId id="705" r:id="rId12"/>
    <p:sldId id="599" r:id="rId13"/>
    <p:sldId id="706" r:id="rId14"/>
    <p:sldId id="707" r:id="rId15"/>
    <p:sldId id="675" r:id="rId16"/>
    <p:sldId id="636" r:id="rId17"/>
    <p:sldId id="709" r:id="rId18"/>
    <p:sldId id="710" r:id="rId19"/>
    <p:sldId id="712" r:id="rId20"/>
    <p:sldId id="711" r:id="rId21"/>
    <p:sldId id="701" r:id="rId22"/>
    <p:sldId id="595" r:id="rId23"/>
    <p:sldId id="576" r:id="rId24"/>
    <p:sldId id="596" r:id="rId25"/>
    <p:sldId id="702" r:id="rId26"/>
    <p:sldId id="566" r:id="rId27"/>
    <p:sldId id="568" r:id="rId28"/>
    <p:sldId id="570" r:id="rId29"/>
    <p:sldId id="572" r:id="rId30"/>
    <p:sldId id="714" r:id="rId31"/>
    <p:sldId id="715" r:id="rId32"/>
    <p:sldId id="716" r:id="rId33"/>
    <p:sldId id="256" r:id="rId34"/>
    <p:sldId id="700" r:id="rId35"/>
    <p:sldId id="699" r:id="rId36"/>
    <p:sldId id="717" r:id="rId37"/>
    <p:sldId id="718" r:id="rId38"/>
    <p:sldId id="719" r:id="rId39"/>
    <p:sldId id="720" r:id="rId40"/>
    <p:sldId id="721" r:id="rId41"/>
    <p:sldId id="722" r:id="rId4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4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4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EB5918-C647-45B3-AD21-2DA15482A3B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49EB4FB-D1C0-4468-AAC2-AF2C70CC613A}">
      <dgm:prSet/>
      <dgm:spPr/>
      <dgm:t>
        <a:bodyPr/>
        <a:lstStyle/>
        <a:p>
          <a:r>
            <a:rPr lang="es-ES_tradnl" b="1" dirty="0"/>
            <a:t>¿QUÉ ES?</a:t>
          </a:r>
          <a:br>
            <a:rPr lang="es-ES_tradnl" b="1" dirty="0"/>
          </a:br>
          <a:r>
            <a:rPr lang="es-ES_tradnl" dirty="0"/>
            <a:t>es la forma de expresarnos </a:t>
          </a:r>
          <a:r>
            <a:rPr lang="es-ES_tradnl" b="1" dirty="0"/>
            <a:t>clara, directa </a:t>
          </a:r>
          <a:r>
            <a:rPr lang="es-ES_tradnl" dirty="0"/>
            <a:t>y</a:t>
          </a:r>
          <a:r>
            <a:rPr lang="es-ES_tradnl" b="1" dirty="0"/>
            <a:t> equilibrada</a:t>
          </a:r>
          <a:r>
            <a:rPr lang="es-ES_tradnl" dirty="0"/>
            <a:t> para comunicar nuestras ideas, sentimientos o defender nuestros derechos.</a:t>
          </a:r>
          <a:endParaRPr lang="en-US" dirty="0"/>
        </a:p>
      </dgm:t>
    </dgm:pt>
    <dgm:pt modelId="{848085F7-927B-44BC-A387-0734C2757BE4}" type="parTrans" cxnId="{BC5572B4-D4C8-462C-9FC0-C722C56D196B}">
      <dgm:prSet/>
      <dgm:spPr/>
      <dgm:t>
        <a:bodyPr/>
        <a:lstStyle/>
        <a:p>
          <a:endParaRPr lang="en-US"/>
        </a:p>
      </dgm:t>
    </dgm:pt>
    <dgm:pt modelId="{76A6E5B5-3FE0-40C3-A670-9537680351AC}" type="sibTrans" cxnId="{BC5572B4-D4C8-462C-9FC0-C722C56D196B}">
      <dgm:prSet/>
      <dgm:spPr/>
      <dgm:t>
        <a:bodyPr/>
        <a:lstStyle/>
        <a:p>
          <a:endParaRPr lang="en-US"/>
        </a:p>
      </dgm:t>
    </dgm:pt>
    <dgm:pt modelId="{9707BCCA-52F6-4CA0-8CE0-742783086C42}">
      <dgm:prSet/>
      <dgm:spPr/>
      <dgm:t>
        <a:bodyPr/>
        <a:lstStyle/>
        <a:p>
          <a:r>
            <a:rPr lang="es-ES_tradnl" b="1" dirty="0"/>
            <a:t>¿CÓMO ACTUAMOS? </a:t>
          </a:r>
          <a:br>
            <a:rPr lang="es-ES_tradnl" b="1" dirty="0"/>
          </a:br>
          <a:r>
            <a:rPr lang="es-ES_tradnl" dirty="0"/>
            <a:t>actuamos desde un estado de </a:t>
          </a:r>
          <a:r>
            <a:rPr lang="es-ES_tradnl" b="1" dirty="0"/>
            <a:t>autoconfianza</a:t>
          </a:r>
          <a:r>
            <a:rPr lang="es-ES_tradnl" dirty="0"/>
            <a:t>, desde la </a:t>
          </a:r>
          <a:r>
            <a:rPr lang="es-ES_tradnl" b="1" dirty="0"/>
            <a:t>no emocionalidad</a:t>
          </a:r>
          <a:r>
            <a:rPr lang="es-ES_tradnl" dirty="0"/>
            <a:t>, desde </a:t>
          </a:r>
          <a:r>
            <a:rPr lang="es-ES_tradnl" b="1" dirty="0"/>
            <a:t>no herir </a:t>
          </a:r>
          <a:r>
            <a:rPr lang="es-ES_tradnl" dirty="0"/>
            <a:t>y </a:t>
          </a:r>
          <a:r>
            <a:rPr lang="es-ES_tradnl" b="1" dirty="0"/>
            <a:t>no perjudicar.</a:t>
          </a:r>
          <a:endParaRPr lang="en-US" dirty="0"/>
        </a:p>
      </dgm:t>
    </dgm:pt>
    <dgm:pt modelId="{3C20B263-953F-4F96-B603-541B32580602}" type="parTrans" cxnId="{4B485089-78BF-49CD-A49F-C9D20803012A}">
      <dgm:prSet/>
      <dgm:spPr/>
      <dgm:t>
        <a:bodyPr/>
        <a:lstStyle/>
        <a:p>
          <a:endParaRPr lang="en-US"/>
        </a:p>
      </dgm:t>
    </dgm:pt>
    <dgm:pt modelId="{C6EF17EC-92E4-41A7-BFA6-B02C83767AA7}" type="sibTrans" cxnId="{4B485089-78BF-49CD-A49F-C9D20803012A}">
      <dgm:prSet/>
      <dgm:spPr/>
      <dgm:t>
        <a:bodyPr/>
        <a:lstStyle/>
        <a:p>
          <a:endParaRPr lang="en-US"/>
        </a:p>
      </dgm:t>
    </dgm:pt>
    <dgm:pt modelId="{D418C783-595A-45F6-BF87-4861FDC5D0C3}">
      <dgm:prSet/>
      <dgm:spPr/>
      <dgm:t>
        <a:bodyPr/>
        <a:lstStyle/>
        <a:p>
          <a:r>
            <a:rPr lang="es-ES_tradnl" b="1"/>
            <a:t>¿PARA QUÉ SIRVE?</a:t>
          </a:r>
          <a:br>
            <a:rPr lang="es-ES_tradnl" b="1"/>
          </a:br>
          <a:r>
            <a:rPr lang="es-ES_tradnl"/>
            <a:t>nos favorece la </a:t>
          </a:r>
          <a:r>
            <a:rPr lang="es-ES_tradnl" b="1"/>
            <a:t>consecución</a:t>
          </a:r>
          <a:r>
            <a:rPr lang="es-ES_tradnl"/>
            <a:t> </a:t>
          </a:r>
          <a:r>
            <a:rPr lang="es-ES_tradnl" b="1"/>
            <a:t>de</a:t>
          </a:r>
          <a:r>
            <a:rPr lang="es-ES_tradnl"/>
            <a:t> </a:t>
          </a:r>
          <a:r>
            <a:rPr lang="es-ES_tradnl" b="1"/>
            <a:t>objetivos</a:t>
          </a:r>
          <a:r>
            <a:rPr lang="es-ES_tradnl"/>
            <a:t>, nos desarrolla habilidades de autoestima consiguiendo un estado de motivación desde el </a:t>
          </a:r>
          <a:r>
            <a:rPr lang="es-ES_tradnl" b="1"/>
            <a:t>win-win</a:t>
          </a:r>
          <a:r>
            <a:rPr lang="es-ES_tradnl"/>
            <a:t>. reduce las situaciones de estrés.</a:t>
          </a:r>
          <a:endParaRPr lang="en-US"/>
        </a:p>
      </dgm:t>
    </dgm:pt>
    <dgm:pt modelId="{E4C2249F-100F-44D5-B23D-DECDD68C6767}" type="parTrans" cxnId="{8E62CD1F-F0BA-4BD2-BF81-BD49DDA0CD6D}">
      <dgm:prSet/>
      <dgm:spPr/>
      <dgm:t>
        <a:bodyPr/>
        <a:lstStyle/>
        <a:p>
          <a:endParaRPr lang="en-US"/>
        </a:p>
      </dgm:t>
    </dgm:pt>
    <dgm:pt modelId="{BF2D2C24-C62E-4EF8-864C-ED1B2230F66A}" type="sibTrans" cxnId="{8E62CD1F-F0BA-4BD2-BF81-BD49DDA0CD6D}">
      <dgm:prSet/>
      <dgm:spPr/>
      <dgm:t>
        <a:bodyPr/>
        <a:lstStyle/>
        <a:p>
          <a:endParaRPr lang="en-US"/>
        </a:p>
      </dgm:t>
    </dgm:pt>
    <dgm:pt modelId="{8A162678-F1A5-473C-8657-54FCB36C6F39}" type="pres">
      <dgm:prSet presAssocID="{17EB5918-C647-45B3-AD21-2DA15482A3BD}" presName="root" presStyleCnt="0">
        <dgm:presLayoutVars>
          <dgm:dir/>
          <dgm:resizeHandles val="exact"/>
        </dgm:presLayoutVars>
      </dgm:prSet>
      <dgm:spPr/>
    </dgm:pt>
    <dgm:pt modelId="{7D5A9544-134A-439B-9C4B-452F0CFE749C}" type="pres">
      <dgm:prSet presAssocID="{A49EB4FB-D1C0-4468-AAC2-AF2C70CC613A}" presName="compNode" presStyleCnt="0"/>
      <dgm:spPr/>
    </dgm:pt>
    <dgm:pt modelId="{A1ECA7AA-E181-4130-99C2-70E1F7477B3B}" type="pres">
      <dgm:prSet presAssocID="{A49EB4FB-D1C0-4468-AAC2-AF2C70CC613A}" presName="bgRect" presStyleLbl="bgShp" presStyleIdx="0" presStyleCnt="3"/>
      <dgm:spPr/>
    </dgm:pt>
    <dgm:pt modelId="{026290F6-A497-4630-AAD0-B32DE3711264}" type="pres">
      <dgm:prSet presAssocID="{A49EB4FB-D1C0-4468-AAC2-AF2C70CC613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exiones"/>
        </a:ext>
      </dgm:extLst>
    </dgm:pt>
    <dgm:pt modelId="{4C50679A-3097-4950-89E4-3D10C00F23FD}" type="pres">
      <dgm:prSet presAssocID="{A49EB4FB-D1C0-4468-AAC2-AF2C70CC613A}" presName="spaceRect" presStyleCnt="0"/>
      <dgm:spPr/>
    </dgm:pt>
    <dgm:pt modelId="{729E5235-F79D-4262-81A2-68AAED603875}" type="pres">
      <dgm:prSet presAssocID="{A49EB4FB-D1C0-4468-AAC2-AF2C70CC613A}" presName="parTx" presStyleLbl="revTx" presStyleIdx="0" presStyleCnt="3" custLinFactY="-100000" custLinFactNeighborX="17045" custLinFactNeighborY="-137315">
        <dgm:presLayoutVars>
          <dgm:chMax val="0"/>
          <dgm:chPref val="0"/>
        </dgm:presLayoutVars>
      </dgm:prSet>
      <dgm:spPr/>
    </dgm:pt>
    <dgm:pt modelId="{B73FDD68-0F82-4CEC-9AA5-3D86F1213C6F}" type="pres">
      <dgm:prSet presAssocID="{76A6E5B5-3FE0-40C3-A670-9537680351AC}" presName="sibTrans" presStyleCnt="0"/>
      <dgm:spPr/>
    </dgm:pt>
    <dgm:pt modelId="{D3674681-2BC7-4065-B51E-B47D34B01138}" type="pres">
      <dgm:prSet presAssocID="{9707BCCA-52F6-4CA0-8CE0-742783086C42}" presName="compNode" presStyleCnt="0"/>
      <dgm:spPr/>
    </dgm:pt>
    <dgm:pt modelId="{CF7AF160-7017-4FF5-9F6A-CA851ABCAFA7}" type="pres">
      <dgm:prSet presAssocID="{9707BCCA-52F6-4CA0-8CE0-742783086C42}" presName="bgRect" presStyleLbl="bgShp" presStyleIdx="1" presStyleCnt="3"/>
      <dgm:spPr/>
    </dgm:pt>
    <dgm:pt modelId="{65D4685C-7174-43A4-ACA7-04EB829D5FFC}" type="pres">
      <dgm:prSet presAssocID="{9707BCCA-52F6-4CA0-8CE0-742783086C4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a de comprobación"/>
        </a:ext>
      </dgm:extLst>
    </dgm:pt>
    <dgm:pt modelId="{46B375FD-FD01-4325-93BA-F84429AF29EB}" type="pres">
      <dgm:prSet presAssocID="{9707BCCA-52F6-4CA0-8CE0-742783086C42}" presName="spaceRect" presStyleCnt="0"/>
      <dgm:spPr/>
    </dgm:pt>
    <dgm:pt modelId="{223AA72E-F347-46A6-9879-58B407E135CC}" type="pres">
      <dgm:prSet presAssocID="{9707BCCA-52F6-4CA0-8CE0-742783086C42}" presName="parTx" presStyleLbl="revTx" presStyleIdx="1" presStyleCnt="3">
        <dgm:presLayoutVars>
          <dgm:chMax val="0"/>
          <dgm:chPref val="0"/>
        </dgm:presLayoutVars>
      </dgm:prSet>
      <dgm:spPr/>
    </dgm:pt>
    <dgm:pt modelId="{24A7A8AC-69CC-4A25-9F4D-95D460082F62}" type="pres">
      <dgm:prSet presAssocID="{C6EF17EC-92E4-41A7-BFA6-B02C83767AA7}" presName="sibTrans" presStyleCnt="0"/>
      <dgm:spPr/>
    </dgm:pt>
    <dgm:pt modelId="{A00C7739-7E02-4680-86FD-BB6F067542B6}" type="pres">
      <dgm:prSet presAssocID="{D418C783-595A-45F6-BF87-4861FDC5D0C3}" presName="compNode" presStyleCnt="0"/>
      <dgm:spPr/>
    </dgm:pt>
    <dgm:pt modelId="{4C58BC7F-CA6B-4941-B1CC-2578E03FB50E}" type="pres">
      <dgm:prSet presAssocID="{D418C783-595A-45F6-BF87-4861FDC5D0C3}" presName="bgRect" presStyleLbl="bgShp" presStyleIdx="2" presStyleCnt="3"/>
      <dgm:spPr/>
    </dgm:pt>
    <dgm:pt modelId="{36E2672D-AABD-4DA4-A241-6C13B58427A6}" type="pres">
      <dgm:prSet presAssocID="{D418C783-595A-45F6-BF87-4861FDC5D0C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ana"/>
        </a:ext>
      </dgm:extLst>
    </dgm:pt>
    <dgm:pt modelId="{2F87A540-0E67-4F6E-97A2-8CC24C97B22D}" type="pres">
      <dgm:prSet presAssocID="{D418C783-595A-45F6-BF87-4861FDC5D0C3}" presName="spaceRect" presStyleCnt="0"/>
      <dgm:spPr/>
    </dgm:pt>
    <dgm:pt modelId="{F61EFC6C-9B41-4698-969F-B6459969DD92}" type="pres">
      <dgm:prSet presAssocID="{D418C783-595A-45F6-BF87-4861FDC5D0C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18FBD0E-C518-4E92-BD69-20F60476FBD9}" type="presOf" srcId="{A49EB4FB-D1C0-4468-AAC2-AF2C70CC613A}" destId="{729E5235-F79D-4262-81A2-68AAED603875}" srcOrd="0" destOrd="0" presId="urn:microsoft.com/office/officeart/2018/2/layout/IconVerticalSolidList"/>
    <dgm:cxn modelId="{8E62CD1F-F0BA-4BD2-BF81-BD49DDA0CD6D}" srcId="{17EB5918-C647-45B3-AD21-2DA15482A3BD}" destId="{D418C783-595A-45F6-BF87-4861FDC5D0C3}" srcOrd="2" destOrd="0" parTransId="{E4C2249F-100F-44D5-B23D-DECDD68C6767}" sibTransId="{BF2D2C24-C62E-4EF8-864C-ED1B2230F66A}"/>
    <dgm:cxn modelId="{8A3E0780-617A-40AB-AE11-8E1EED4A4FF8}" type="presOf" srcId="{17EB5918-C647-45B3-AD21-2DA15482A3BD}" destId="{8A162678-F1A5-473C-8657-54FCB36C6F39}" srcOrd="0" destOrd="0" presId="urn:microsoft.com/office/officeart/2018/2/layout/IconVerticalSolidList"/>
    <dgm:cxn modelId="{4B485089-78BF-49CD-A49F-C9D20803012A}" srcId="{17EB5918-C647-45B3-AD21-2DA15482A3BD}" destId="{9707BCCA-52F6-4CA0-8CE0-742783086C42}" srcOrd="1" destOrd="0" parTransId="{3C20B263-953F-4F96-B603-541B32580602}" sibTransId="{C6EF17EC-92E4-41A7-BFA6-B02C83767AA7}"/>
    <dgm:cxn modelId="{C13A9692-7304-44D2-958C-44A11605EB00}" type="presOf" srcId="{D418C783-595A-45F6-BF87-4861FDC5D0C3}" destId="{F61EFC6C-9B41-4698-969F-B6459969DD92}" srcOrd="0" destOrd="0" presId="urn:microsoft.com/office/officeart/2018/2/layout/IconVerticalSolidList"/>
    <dgm:cxn modelId="{E28D9495-6E88-4F60-9023-9DDF5D9C0294}" type="presOf" srcId="{9707BCCA-52F6-4CA0-8CE0-742783086C42}" destId="{223AA72E-F347-46A6-9879-58B407E135CC}" srcOrd="0" destOrd="0" presId="urn:microsoft.com/office/officeart/2018/2/layout/IconVerticalSolidList"/>
    <dgm:cxn modelId="{BC5572B4-D4C8-462C-9FC0-C722C56D196B}" srcId="{17EB5918-C647-45B3-AD21-2DA15482A3BD}" destId="{A49EB4FB-D1C0-4468-AAC2-AF2C70CC613A}" srcOrd="0" destOrd="0" parTransId="{848085F7-927B-44BC-A387-0734C2757BE4}" sibTransId="{76A6E5B5-3FE0-40C3-A670-9537680351AC}"/>
    <dgm:cxn modelId="{E8437906-49C9-4D16-A52D-710A1E3A46E5}" type="presParOf" srcId="{8A162678-F1A5-473C-8657-54FCB36C6F39}" destId="{7D5A9544-134A-439B-9C4B-452F0CFE749C}" srcOrd="0" destOrd="0" presId="urn:microsoft.com/office/officeart/2018/2/layout/IconVerticalSolidList"/>
    <dgm:cxn modelId="{0795D00B-629F-4874-B5B0-731F49A0355A}" type="presParOf" srcId="{7D5A9544-134A-439B-9C4B-452F0CFE749C}" destId="{A1ECA7AA-E181-4130-99C2-70E1F7477B3B}" srcOrd="0" destOrd="0" presId="urn:microsoft.com/office/officeart/2018/2/layout/IconVerticalSolidList"/>
    <dgm:cxn modelId="{3FE166E1-EC0F-49E0-A28E-E6A1B7EDC544}" type="presParOf" srcId="{7D5A9544-134A-439B-9C4B-452F0CFE749C}" destId="{026290F6-A497-4630-AAD0-B32DE3711264}" srcOrd="1" destOrd="0" presId="urn:microsoft.com/office/officeart/2018/2/layout/IconVerticalSolidList"/>
    <dgm:cxn modelId="{19BF5882-98A1-4764-97C7-A11C2E2828B6}" type="presParOf" srcId="{7D5A9544-134A-439B-9C4B-452F0CFE749C}" destId="{4C50679A-3097-4950-89E4-3D10C00F23FD}" srcOrd="2" destOrd="0" presId="urn:microsoft.com/office/officeart/2018/2/layout/IconVerticalSolidList"/>
    <dgm:cxn modelId="{35A117D7-8EB8-4F88-BD1D-C6CE1FBB0780}" type="presParOf" srcId="{7D5A9544-134A-439B-9C4B-452F0CFE749C}" destId="{729E5235-F79D-4262-81A2-68AAED603875}" srcOrd="3" destOrd="0" presId="urn:microsoft.com/office/officeart/2018/2/layout/IconVerticalSolidList"/>
    <dgm:cxn modelId="{729EA30B-A305-4A2F-AB93-DEDBC832A1BD}" type="presParOf" srcId="{8A162678-F1A5-473C-8657-54FCB36C6F39}" destId="{B73FDD68-0F82-4CEC-9AA5-3D86F1213C6F}" srcOrd="1" destOrd="0" presId="urn:microsoft.com/office/officeart/2018/2/layout/IconVerticalSolidList"/>
    <dgm:cxn modelId="{B0C50A32-1CA4-4C58-B817-8436DDA42E16}" type="presParOf" srcId="{8A162678-F1A5-473C-8657-54FCB36C6F39}" destId="{D3674681-2BC7-4065-B51E-B47D34B01138}" srcOrd="2" destOrd="0" presId="urn:microsoft.com/office/officeart/2018/2/layout/IconVerticalSolidList"/>
    <dgm:cxn modelId="{33E1B66A-5A8B-4215-A0D0-835EB327F812}" type="presParOf" srcId="{D3674681-2BC7-4065-B51E-B47D34B01138}" destId="{CF7AF160-7017-4FF5-9F6A-CA851ABCAFA7}" srcOrd="0" destOrd="0" presId="urn:microsoft.com/office/officeart/2018/2/layout/IconVerticalSolidList"/>
    <dgm:cxn modelId="{73E87E75-D8AE-4D30-A2B1-07A0D075AB1F}" type="presParOf" srcId="{D3674681-2BC7-4065-B51E-B47D34B01138}" destId="{65D4685C-7174-43A4-ACA7-04EB829D5FFC}" srcOrd="1" destOrd="0" presId="urn:microsoft.com/office/officeart/2018/2/layout/IconVerticalSolidList"/>
    <dgm:cxn modelId="{E7B6A135-87AC-4BCF-8445-90AABC6E19A4}" type="presParOf" srcId="{D3674681-2BC7-4065-B51E-B47D34B01138}" destId="{46B375FD-FD01-4325-93BA-F84429AF29EB}" srcOrd="2" destOrd="0" presId="urn:microsoft.com/office/officeart/2018/2/layout/IconVerticalSolidList"/>
    <dgm:cxn modelId="{E334A961-29D4-456D-9250-CEE41639D451}" type="presParOf" srcId="{D3674681-2BC7-4065-B51E-B47D34B01138}" destId="{223AA72E-F347-46A6-9879-58B407E135CC}" srcOrd="3" destOrd="0" presId="urn:microsoft.com/office/officeart/2018/2/layout/IconVerticalSolidList"/>
    <dgm:cxn modelId="{FA8A5643-D401-41E5-BA15-B7928ECA1862}" type="presParOf" srcId="{8A162678-F1A5-473C-8657-54FCB36C6F39}" destId="{24A7A8AC-69CC-4A25-9F4D-95D460082F62}" srcOrd="3" destOrd="0" presId="urn:microsoft.com/office/officeart/2018/2/layout/IconVerticalSolidList"/>
    <dgm:cxn modelId="{AA1D5B09-9EA7-4D66-B5EF-833E340B3FA0}" type="presParOf" srcId="{8A162678-F1A5-473C-8657-54FCB36C6F39}" destId="{A00C7739-7E02-4680-86FD-BB6F067542B6}" srcOrd="4" destOrd="0" presId="urn:microsoft.com/office/officeart/2018/2/layout/IconVerticalSolidList"/>
    <dgm:cxn modelId="{2074E2B5-7F0A-40FF-A475-B5ECE22D9CEB}" type="presParOf" srcId="{A00C7739-7E02-4680-86FD-BB6F067542B6}" destId="{4C58BC7F-CA6B-4941-B1CC-2578E03FB50E}" srcOrd="0" destOrd="0" presId="urn:microsoft.com/office/officeart/2018/2/layout/IconVerticalSolidList"/>
    <dgm:cxn modelId="{E6005EFF-F26C-4D36-B6A9-436D192CE628}" type="presParOf" srcId="{A00C7739-7E02-4680-86FD-BB6F067542B6}" destId="{36E2672D-AABD-4DA4-A241-6C13B58427A6}" srcOrd="1" destOrd="0" presId="urn:microsoft.com/office/officeart/2018/2/layout/IconVerticalSolidList"/>
    <dgm:cxn modelId="{D6780E64-16F0-44BB-BB23-34E91DEE8ACE}" type="presParOf" srcId="{A00C7739-7E02-4680-86FD-BB6F067542B6}" destId="{2F87A540-0E67-4F6E-97A2-8CC24C97B22D}" srcOrd="2" destOrd="0" presId="urn:microsoft.com/office/officeart/2018/2/layout/IconVerticalSolidList"/>
    <dgm:cxn modelId="{C82CB979-ACA1-4FFE-AAC8-DDC855BB449D}" type="presParOf" srcId="{A00C7739-7E02-4680-86FD-BB6F067542B6}" destId="{F61EFC6C-9B41-4698-969F-B6459969DD9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1D218D-AD51-4EC7-B884-0AD74A4C1E4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5A68FB6-5352-4368-A11C-414C6C481B55}">
      <dgm:prSet/>
      <dgm:spPr/>
      <dgm:t>
        <a:bodyPr/>
        <a:lstStyle/>
        <a:p>
          <a:r>
            <a:rPr lang="es-ES"/>
            <a:t>Prestar atención</a:t>
          </a:r>
          <a:endParaRPr lang="en-US"/>
        </a:p>
      </dgm:t>
    </dgm:pt>
    <dgm:pt modelId="{E1131FDD-9CAB-4E4C-9C5A-A53330C91955}" type="parTrans" cxnId="{5F7556FF-C6D0-4F38-AA4A-986CA868E5B9}">
      <dgm:prSet/>
      <dgm:spPr/>
      <dgm:t>
        <a:bodyPr/>
        <a:lstStyle/>
        <a:p>
          <a:endParaRPr lang="en-US"/>
        </a:p>
      </dgm:t>
    </dgm:pt>
    <dgm:pt modelId="{8C39CDA7-401D-4264-999C-1BDDE6B67A57}" type="sibTrans" cxnId="{5F7556FF-C6D0-4F38-AA4A-986CA868E5B9}">
      <dgm:prSet/>
      <dgm:spPr/>
      <dgm:t>
        <a:bodyPr/>
        <a:lstStyle/>
        <a:p>
          <a:endParaRPr lang="en-US"/>
        </a:p>
      </dgm:t>
    </dgm:pt>
    <dgm:pt modelId="{5558FE6A-E529-4936-9403-140D64332C9E}">
      <dgm:prSet/>
      <dgm:spPr/>
      <dgm:t>
        <a:bodyPr/>
        <a:lstStyle/>
        <a:p>
          <a:r>
            <a:rPr lang="es-ES"/>
            <a:t>Entender al cliente</a:t>
          </a:r>
          <a:endParaRPr lang="en-US"/>
        </a:p>
      </dgm:t>
    </dgm:pt>
    <dgm:pt modelId="{CFA5537A-9678-4BBA-AE42-8CCA50153312}" type="parTrans" cxnId="{10707B0F-1AC8-4866-A6B7-7871D9652841}">
      <dgm:prSet/>
      <dgm:spPr/>
      <dgm:t>
        <a:bodyPr/>
        <a:lstStyle/>
        <a:p>
          <a:endParaRPr lang="en-US"/>
        </a:p>
      </dgm:t>
    </dgm:pt>
    <dgm:pt modelId="{1AB86177-9343-4DB3-817C-1F6A3B3F86EB}" type="sibTrans" cxnId="{10707B0F-1AC8-4866-A6B7-7871D9652841}">
      <dgm:prSet/>
      <dgm:spPr/>
      <dgm:t>
        <a:bodyPr/>
        <a:lstStyle/>
        <a:p>
          <a:endParaRPr lang="en-US"/>
        </a:p>
      </dgm:t>
    </dgm:pt>
    <dgm:pt modelId="{78616441-C4A1-4A3B-83D0-7CDA391903A8}">
      <dgm:prSet/>
      <dgm:spPr/>
      <dgm:t>
        <a:bodyPr/>
        <a:lstStyle/>
        <a:p>
          <a:r>
            <a:rPr lang="es-ES" dirty="0"/>
            <a:t>Concentración en la idea y no en la respuesta</a:t>
          </a:r>
          <a:endParaRPr lang="en-US" dirty="0"/>
        </a:p>
      </dgm:t>
    </dgm:pt>
    <dgm:pt modelId="{B5847D36-D5B3-4E57-8A84-7C12F9493EB9}" type="parTrans" cxnId="{CE46B221-9476-4912-AEE7-B3C589C04136}">
      <dgm:prSet/>
      <dgm:spPr/>
      <dgm:t>
        <a:bodyPr/>
        <a:lstStyle/>
        <a:p>
          <a:endParaRPr lang="en-US"/>
        </a:p>
      </dgm:t>
    </dgm:pt>
    <dgm:pt modelId="{005FFD41-6105-4CF3-BAFE-E8F59AEA3916}" type="sibTrans" cxnId="{CE46B221-9476-4912-AEE7-B3C589C04136}">
      <dgm:prSet/>
      <dgm:spPr/>
      <dgm:t>
        <a:bodyPr/>
        <a:lstStyle/>
        <a:p>
          <a:endParaRPr lang="en-US"/>
        </a:p>
      </dgm:t>
    </dgm:pt>
    <dgm:pt modelId="{B599FE1C-DB18-4E4F-A205-E7BC0A7B67FC}">
      <dgm:prSet/>
      <dgm:spPr/>
      <dgm:t>
        <a:bodyPr/>
        <a:lstStyle/>
        <a:p>
          <a:r>
            <a:rPr lang="es-ES"/>
            <a:t>Interpreta el mensaje</a:t>
          </a:r>
          <a:endParaRPr lang="en-US"/>
        </a:p>
      </dgm:t>
    </dgm:pt>
    <dgm:pt modelId="{21B46680-7272-4C42-9925-FB4D4625B091}" type="parTrans" cxnId="{1F22E531-B8E3-48E5-8D96-5C58BE91445C}">
      <dgm:prSet/>
      <dgm:spPr/>
      <dgm:t>
        <a:bodyPr/>
        <a:lstStyle/>
        <a:p>
          <a:endParaRPr lang="en-US"/>
        </a:p>
      </dgm:t>
    </dgm:pt>
    <dgm:pt modelId="{90198872-539A-40A3-86B4-2ED2CE4BA824}" type="sibTrans" cxnId="{1F22E531-B8E3-48E5-8D96-5C58BE91445C}">
      <dgm:prSet/>
      <dgm:spPr/>
      <dgm:t>
        <a:bodyPr/>
        <a:lstStyle/>
        <a:p>
          <a:endParaRPr lang="en-US"/>
        </a:p>
      </dgm:t>
    </dgm:pt>
    <dgm:pt modelId="{17C512D6-70F8-4D02-830B-F33B5BB3F50B}" type="pres">
      <dgm:prSet presAssocID="{5E1D218D-AD51-4EC7-B884-0AD74A4C1E49}" presName="root" presStyleCnt="0">
        <dgm:presLayoutVars>
          <dgm:dir/>
          <dgm:resizeHandles val="exact"/>
        </dgm:presLayoutVars>
      </dgm:prSet>
      <dgm:spPr/>
    </dgm:pt>
    <dgm:pt modelId="{8C180F2E-0203-4F8C-A8D3-D501FA2696C8}" type="pres">
      <dgm:prSet presAssocID="{35A68FB6-5352-4368-A11C-414C6C481B55}" presName="compNode" presStyleCnt="0"/>
      <dgm:spPr/>
    </dgm:pt>
    <dgm:pt modelId="{5DDA4F69-C97C-4756-BAB5-C025213CFCE4}" type="pres">
      <dgm:prSet presAssocID="{35A68FB6-5352-4368-A11C-414C6C481B55}" presName="bgRect" presStyleLbl="bgShp" presStyleIdx="0" presStyleCnt="4"/>
      <dgm:spPr/>
    </dgm:pt>
    <dgm:pt modelId="{7381D6D6-472A-4483-8303-04F903A062BF}" type="pres">
      <dgm:prSet presAssocID="{35A68FB6-5352-4368-A11C-414C6C481B5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750CE64-5C60-43EA-A8AF-6609E13B20E1}" type="pres">
      <dgm:prSet presAssocID="{35A68FB6-5352-4368-A11C-414C6C481B55}" presName="spaceRect" presStyleCnt="0"/>
      <dgm:spPr/>
    </dgm:pt>
    <dgm:pt modelId="{CB9D286B-70A2-4B0E-92C7-CFFDB4AF994E}" type="pres">
      <dgm:prSet presAssocID="{35A68FB6-5352-4368-A11C-414C6C481B55}" presName="parTx" presStyleLbl="revTx" presStyleIdx="0" presStyleCnt="4">
        <dgm:presLayoutVars>
          <dgm:chMax val="0"/>
          <dgm:chPref val="0"/>
        </dgm:presLayoutVars>
      </dgm:prSet>
      <dgm:spPr/>
    </dgm:pt>
    <dgm:pt modelId="{CFA6F406-019D-4896-8F74-66444BC3AD7B}" type="pres">
      <dgm:prSet presAssocID="{8C39CDA7-401D-4264-999C-1BDDE6B67A57}" presName="sibTrans" presStyleCnt="0"/>
      <dgm:spPr/>
    </dgm:pt>
    <dgm:pt modelId="{A11DE9B7-EEA2-4496-94EC-27D97290EFC0}" type="pres">
      <dgm:prSet presAssocID="{5558FE6A-E529-4936-9403-140D64332C9E}" presName="compNode" presStyleCnt="0"/>
      <dgm:spPr/>
    </dgm:pt>
    <dgm:pt modelId="{E5DBF3DA-F896-47A2-873E-DD213760619B}" type="pres">
      <dgm:prSet presAssocID="{5558FE6A-E529-4936-9403-140D64332C9E}" presName="bgRect" presStyleLbl="bgShp" presStyleIdx="1" presStyleCnt="4"/>
      <dgm:spPr/>
    </dgm:pt>
    <dgm:pt modelId="{32163E2D-31B3-4090-9252-1731AAC17475}" type="pres">
      <dgm:prSet presAssocID="{5558FE6A-E529-4936-9403-140D64332C9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uario"/>
        </a:ext>
      </dgm:extLst>
    </dgm:pt>
    <dgm:pt modelId="{E19DF45A-C579-4A80-8E2A-D965889A3897}" type="pres">
      <dgm:prSet presAssocID="{5558FE6A-E529-4936-9403-140D64332C9E}" presName="spaceRect" presStyleCnt="0"/>
      <dgm:spPr/>
    </dgm:pt>
    <dgm:pt modelId="{56E2242F-21C9-4081-A1EC-28164B41F328}" type="pres">
      <dgm:prSet presAssocID="{5558FE6A-E529-4936-9403-140D64332C9E}" presName="parTx" presStyleLbl="revTx" presStyleIdx="1" presStyleCnt="4">
        <dgm:presLayoutVars>
          <dgm:chMax val="0"/>
          <dgm:chPref val="0"/>
        </dgm:presLayoutVars>
      </dgm:prSet>
      <dgm:spPr/>
    </dgm:pt>
    <dgm:pt modelId="{3804D810-3687-4D36-9362-841BE54D29D0}" type="pres">
      <dgm:prSet presAssocID="{1AB86177-9343-4DB3-817C-1F6A3B3F86EB}" presName="sibTrans" presStyleCnt="0"/>
      <dgm:spPr/>
    </dgm:pt>
    <dgm:pt modelId="{7A98736C-B92A-4288-B14A-A2B5A527F614}" type="pres">
      <dgm:prSet presAssocID="{78616441-C4A1-4A3B-83D0-7CDA391903A8}" presName="compNode" presStyleCnt="0"/>
      <dgm:spPr/>
    </dgm:pt>
    <dgm:pt modelId="{06005CBB-3118-4E1C-B32C-B3EC6581A324}" type="pres">
      <dgm:prSet presAssocID="{78616441-C4A1-4A3B-83D0-7CDA391903A8}" presName="bgRect" presStyleLbl="bgShp" presStyleIdx="2" presStyleCnt="4"/>
      <dgm:spPr/>
    </dgm:pt>
    <dgm:pt modelId="{D4CEE50C-EBAC-4929-984F-B3E3B38B87BF}" type="pres">
      <dgm:prSet presAssocID="{78616441-C4A1-4A3B-83D0-7CDA391903A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841A2B2D-AA15-4327-94CD-A5C1101A89BD}" type="pres">
      <dgm:prSet presAssocID="{78616441-C4A1-4A3B-83D0-7CDA391903A8}" presName="spaceRect" presStyleCnt="0"/>
      <dgm:spPr/>
    </dgm:pt>
    <dgm:pt modelId="{7D021803-C28A-407F-AB28-29C68C2CCBDD}" type="pres">
      <dgm:prSet presAssocID="{78616441-C4A1-4A3B-83D0-7CDA391903A8}" presName="parTx" presStyleLbl="revTx" presStyleIdx="2" presStyleCnt="4">
        <dgm:presLayoutVars>
          <dgm:chMax val="0"/>
          <dgm:chPref val="0"/>
        </dgm:presLayoutVars>
      </dgm:prSet>
      <dgm:spPr/>
    </dgm:pt>
    <dgm:pt modelId="{3E999C90-BD77-4A03-A634-01321DD0B121}" type="pres">
      <dgm:prSet presAssocID="{005FFD41-6105-4CF3-BAFE-E8F59AEA3916}" presName="sibTrans" presStyleCnt="0"/>
      <dgm:spPr/>
    </dgm:pt>
    <dgm:pt modelId="{5FCD8B69-099E-4718-A22C-17874AA47FD3}" type="pres">
      <dgm:prSet presAssocID="{B599FE1C-DB18-4E4F-A205-E7BC0A7B67FC}" presName="compNode" presStyleCnt="0"/>
      <dgm:spPr/>
    </dgm:pt>
    <dgm:pt modelId="{6BF7CB38-377D-47B9-94D2-04ACC19ED7F7}" type="pres">
      <dgm:prSet presAssocID="{B599FE1C-DB18-4E4F-A205-E7BC0A7B67FC}" presName="bgRect" presStyleLbl="bgShp" presStyleIdx="3" presStyleCnt="4"/>
      <dgm:spPr/>
    </dgm:pt>
    <dgm:pt modelId="{13F2ECD9-E06E-454B-959B-6CCA682DD42A}" type="pres">
      <dgm:prSet presAssocID="{B599FE1C-DB18-4E4F-A205-E7BC0A7B67F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D09B7BD4-1D6C-4D35-91D7-504D7263018C}" type="pres">
      <dgm:prSet presAssocID="{B599FE1C-DB18-4E4F-A205-E7BC0A7B67FC}" presName="spaceRect" presStyleCnt="0"/>
      <dgm:spPr/>
    </dgm:pt>
    <dgm:pt modelId="{D28DB366-F51A-41A7-B414-51C15948597E}" type="pres">
      <dgm:prSet presAssocID="{B599FE1C-DB18-4E4F-A205-E7BC0A7B67F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0707B0F-1AC8-4866-A6B7-7871D9652841}" srcId="{5E1D218D-AD51-4EC7-B884-0AD74A4C1E49}" destId="{5558FE6A-E529-4936-9403-140D64332C9E}" srcOrd="1" destOrd="0" parTransId="{CFA5537A-9678-4BBA-AE42-8CCA50153312}" sibTransId="{1AB86177-9343-4DB3-817C-1F6A3B3F86EB}"/>
    <dgm:cxn modelId="{DB793F14-EC35-4FE6-90C4-6CFDFCDE560E}" type="presOf" srcId="{78616441-C4A1-4A3B-83D0-7CDA391903A8}" destId="{7D021803-C28A-407F-AB28-29C68C2CCBDD}" srcOrd="0" destOrd="0" presId="urn:microsoft.com/office/officeart/2018/2/layout/IconVerticalSolidList"/>
    <dgm:cxn modelId="{CE46B221-9476-4912-AEE7-B3C589C04136}" srcId="{5E1D218D-AD51-4EC7-B884-0AD74A4C1E49}" destId="{78616441-C4A1-4A3B-83D0-7CDA391903A8}" srcOrd="2" destOrd="0" parTransId="{B5847D36-D5B3-4E57-8A84-7C12F9493EB9}" sibTransId="{005FFD41-6105-4CF3-BAFE-E8F59AEA3916}"/>
    <dgm:cxn modelId="{1F22E531-B8E3-48E5-8D96-5C58BE91445C}" srcId="{5E1D218D-AD51-4EC7-B884-0AD74A4C1E49}" destId="{B599FE1C-DB18-4E4F-A205-E7BC0A7B67FC}" srcOrd="3" destOrd="0" parTransId="{21B46680-7272-4C42-9925-FB4D4625B091}" sibTransId="{90198872-539A-40A3-86B4-2ED2CE4BA824}"/>
    <dgm:cxn modelId="{BE081D48-D8C9-460F-BDED-1D2F32C5C209}" type="presOf" srcId="{B599FE1C-DB18-4E4F-A205-E7BC0A7B67FC}" destId="{D28DB366-F51A-41A7-B414-51C15948597E}" srcOrd="0" destOrd="0" presId="urn:microsoft.com/office/officeart/2018/2/layout/IconVerticalSolidList"/>
    <dgm:cxn modelId="{A47F1C6D-B0CE-4AD3-8166-DA251750950F}" type="presOf" srcId="{5E1D218D-AD51-4EC7-B884-0AD74A4C1E49}" destId="{17C512D6-70F8-4D02-830B-F33B5BB3F50B}" srcOrd="0" destOrd="0" presId="urn:microsoft.com/office/officeart/2018/2/layout/IconVerticalSolidList"/>
    <dgm:cxn modelId="{F78DDA85-B1BE-4965-BDC3-903E41375DC4}" type="presOf" srcId="{35A68FB6-5352-4368-A11C-414C6C481B55}" destId="{CB9D286B-70A2-4B0E-92C7-CFFDB4AF994E}" srcOrd="0" destOrd="0" presId="urn:microsoft.com/office/officeart/2018/2/layout/IconVerticalSolidList"/>
    <dgm:cxn modelId="{156B0FE3-3D3D-4C89-B111-2D3AB5A41716}" type="presOf" srcId="{5558FE6A-E529-4936-9403-140D64332C9E}" destId="{56E2242F-21C9-4081-A1EC-28164B41F328}" srcOrd="0" destOrd="0" presId="urn:microsoft.com/office/officeart/2018/2/layout/IconVerticalSolidList"/>
    <dgm:cxn modelId="{5F7556FF-C6D0-4F38-AA4A-986CA868E5B9}" srcId="{5E1D218D-AD51-4EC7-B884-0AD74A4C1E49}" destId="{35A68FB6-5352-4368-A11C-414C6C481B55}" srcOrd="0" destOrd="0" parTransId="{E1131FDD-9CAB-4E4C-9C5A-A53330C91955}" sibTransId="{8C39CDA7-401D-4264-999C-1BDDE6B67A57}"/>
    <dgm:cxn modelId="{06DFBEE2-A788-496F-BB3D-A02574C77A18}" type="presParOf" srcId="{17C512D6-70F8-4D02-830B-F33B5BB3F50B}" destId="{8C180F2E-0203-4F8C-A8D3-D501FA2696C8}" srcOrd="0" destOrd="0" presId="urn:microsoft.com/office/officeart/2018/2/layout/IconVerticalSolidList"/>
    <dgm:cxn modelId="{3F2CAF79-8DD6-4B89-9B34-CDE90FBF7F7D}" type="presParOf" srcId="{8C180F2E-0203-4F8C-A8D3-D501FA2696C8}" destId="{5DDA4F69-C97C-4756-BAB5-C025213CFCE4}" srcOrd="0" destOrd="0" presId="urn:microsoft.com/office/officeart/2018/2/layout/IconVerticalSolidList"/>
    <dgm:cxn modelId="{F516789E-5A4B-454B-8385-85B76B90FD09}" type="presParOf" srcId="{8C180F2E-0203-4F8C-A8D3-D501FA2696C8}" destId="{7381D6D6-472A-4483-8303-04F903A062BF}" srcOrd="1" destOrd="0" presId="urn:microsoft.com/office/officeart/2018/2/layout/IconVerticalSolidList"/>
    <dgm:cxn modelId="{40B85B1A-D0AF-48EE-9DBD-EF358218C528}" type="presParOf" srcId="{8C180F2E-0203-4F8C-A8D3-D501FA2696C8}" destId="{3750CE64-5C60-43EA-A8AF-6609E13B20E1}" srcOrd="2" destOrd="0" presId="urn:microsoft.com/office/officeart/2018/2/layout/IconVerticalSolidList"/>
    <dgm:cxn modelId="{65E7CF2F-1A62-48F8-9A1C-8088CFC1D720}" type="presParOf" srcId="{8C180F2E-0203-4F8C-A8D3-D501FA2696C8}" destId="{CB9D286B-70A2-4B0E-92C7-CFFDB4AF994E}" srcOrd="3" destOrd="0" presId="urn:microsoft.com/office/officeart/2018/2/layout/IconVerticalSolidList"/>
    <dgm:cxn modelId="{58F36CA9-E4A0-4BF0-91B7-B03F625D9EF5}" type="presParOf" srcId="{17C512D6-70F8-4D02-830B-F33B5BB3F50B}" destId="{CFA6F406-019D-4896-8F74-66444BC3AD7B}" srcOrd="1" destOrd="0" presId="urn:microsoft.com/office/officeart/2018/2/layout/IconVerticalSolidList"/>
    <dgm:cxn modelId="{062B824A-030A-43AE-BD04-41B1E6CAE6E7}" type="presParOf" srcId="{17C512D6-70F8-4D02-830B-F33B5BB3F50B}" destId="{A11DE9B7-EEA2-4496-94EC-27D97290EFC0}" srcOrd="2" destOrd="0" presId="urn:microsoft.com/office/officeart/2018/2/layout/IconVerticalSolidList"/>
    <dgm:cxn modelId="{94299E50-4D79-4E0F-8F8C-6A7402FB1AB8}" type="presParOf" srcId="{A11DE9B7-EEA2-4496-94EC-27D97290EFC0}" destId="{E5DBF3DA-F896-47A2-873E-DD213760619B}" srcOrd="0" destOrd="0" presId="urn:microsoft.com/office/officeart/2018/2/layout/IconVerticalSolidList"/>
    <dgm:cxn modelId="{E0C31EDA-F216-460D-9C31-CFC004C80D13}" type="presParOf" srcId="{A11DE9B7-EEA2-4496-94EC-27D97290EFC0}" destId="{32163E2D-31B3-4090-9252-1731AAC17475}" srcOrd="1" destOrd="0" presId="urn:microsoft.com/office/officeart/2018/2/layout/IconVerticalSolidList"/>
    <dgm:cxn modelId="{52EFE90B-1852-40F3-A873-2AD0F05A80DD}" type="presParOf" srcId="{A11DE9B7-EEA2-4496-94EC-27D97290EFC0}" destId="{E19DF45A-C579-4A80-8E2A-D965889A3897}" srcOrd="2" destOrd="0" presId="urn:microsoft.com/office/officeart/2018/2/layout/IconVerticalSolidList"/>
    <dgm:cxn modelId="{B2E8835C-1C34-4F66-B0E4-8C7328BDF097}" type="presParOf" srcId="{A11DE9B7-EEA2-4496-94EC-27D97290EFC0}" destId="{56E2242F-21C9-4081-A1EC-28164B41F328}" srcOrd="3" destOrd="0" presId="urn:microsoft.com/office/officeart/2018/2/layout/IconVerticalSolidList"/>
    <dgm:cxn modelId="{6E3D00E9-3E55-45E2-885A-EC76C75F946D}" type="presParOf" srcId="{17C512D6-70F8-4D02-830B-F33B5BB3F50B}" destId="{3804D810-3687-4D36-9362-841BE54D29D0}" srcOrd="3" destOrd="0" presId="urn:microsoft.com/office/officeart/2018/2/layout/IconVerticalSolidList"/>
    <dgm:cxn modelId="{DF588542-7E09-468C-AC77-D42D319478FB}" type="presParOf" srcId="{17C512D6-70F8-4D02-830B-F33B5BB3F50B}" destId="{7A98736C-B92A-4288-B14A-A2B5A527F614}" srcOrd="4" destOrd="0" presId="urn:microsoft.com/office/officeart/2018/2/layout/IconVerticalSolidList"/>
    <dgm:cxn modelId="{33DA6F93-6945-4CE6-B71C-8B27B0702D69}" type="presParOf" srcId="{7A98736C-B92A-4288-B14A-A2B5A527F614}" destId="{06005CBB-3118-4E1C-B32C-B3EC6581A324}" srcOrd="0" destOrd="0" presId="urn:microsoft.com/office/officeart/2018/2/layout/IconVerticalSolidList"/>
    <dgm:cxn modelId="{6D37248C-FD97-47CB-8721-CE4A55E35311}" type="presParOf" srcId="{7A98736C-B92A-4288-B14A-A2B5A527F614}" destId="{D4CEE50C-EBAC-4929-984F-B3E3B38B87BF}" srcOrd="1" destOrd="0" presId="urn:microsoft.com/office/officeart/2018/2/layout/IconVerticalSolidList"/>
    <dgm:cxn modelId="{9491E73C-EF71-41D3-AFCD-CF47226DBC70}" type="presParOf" srcId="{7A98736C-B92A-4288-B14A-A2B5A527F614}" destId="{841A2B2D-AA15-4327-94CD-A5C1101A89BD}" srcOrd="2" destOrd="0" presId="urn:microsoft.com/office/officeart/2018/2/layout/IconVerticalSolidList"/>
    <dgm:cxn modelId="{B13C1DC6-98B9-4FF4-8BAB-5B649C7B8C3C}" type="presParOf" srcId="{7A98736C-B92A-4288-B14A-A2B5A527F614}" destId="{7D021803-C28A-407F-AB28-29C68C2CCBDD}" srcOrd="3" destOrd="0" presId="urn:microsoft.com/office/officeart/2018/2/layout/IconVerticalSolidList"/>
    <dgm:cxn modelId="{BDB755F7-F97D-4365-A080-5713EF9AA4DC}" type="presParOf" srcId="{17C512D6-70F8-4D02-830B-F33B5BB3F50B}" destId="{3E999C90-BD77-4A03-A634-01321DD0B121}" srcOrd="5" destOrd="0" presId="urn:microsoft.com/office/officeart/2018/2/layout/IconVerticalSolidList"/>
    <dgm:cxn modelId="{833A7D13-8921-4188-82B9-0131BF5ADA83}" type="presParOf" srcId="{17C512D6-70F8-4D02-830B-F33B5BB3F50B}" destId="{5FCD8B69-099E-4718-A22C-17874AA47FD3}" srcOrd="6" destOrd="0" presId="urn:microsoft.com/office/officeart/2018/2/layout/IconVerticalSolidList"/>
    <dgm:cxn modelId="{135B9A07-6666-44E0-AFFB-8BAFA7B603BD}" type="presParOf" srcId="{5FCD8B69-099E-4718-A22C-17874AA47FD3}" destId="{6BF7CB38-377D-47B9-94D2-04ACC19ED7F7}" srcOrd="0" destOrd="0" presId="urn:microsoft.com/office/officeart/2018/2/layout/IconVerticalSolidList"/>
    <dgm:cxn modelId="{F6AB731C-7AC2-41ED-8AA5-E4E66A58CC17}" type="presParOf" srcId="{5FCD8B69-099E-4718-A22C-17874AA47FD3}" destId="{13F2ECD9-E06E-454B-959B-6CCA682DD42A}" srcOrd="1" destOrd="0" presId="urn:microsoft.com/office/officeart/2018/2/layout/IconVerticalSolidList"/>
    <dgm:cxn modelId="{79A2C154-AC13-4EF4-8B42-D0E5EEC0BD5D}" type="presParOf" srcId="{5FCD8B69-099E-4718-A22C-17874AA47FD3}" destId="{D09B7BD4-1D6C-4D35-91D7-504D7263018C}" srcOrd="2" destOrd="0" presId="urn:microsoft.com/office/officeart/2018/2/layout/IconVerticalSolidList"/>
    <dgm:cxn modelId="{82D880F7-0B29-478C-BFA0-BD7861A437CE}" type="presParOf" srcId="{5FCD8B69-099E-4718-A22C-17874AA47FD3}" destId="{D28DB366-F51A-41A7-B414-51C15948597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CA7AA-E181-4130-99C2-70E1F7477B3B}">
      <dsp:nvSpPr>
        <dsp:cNvPr id="0" name=""/>
        <dsp:cNvSpPr/>
      </dsp:nvSpPr>
      <dsp:spPr>
        <a:xfrm>
          <a:off x="0" y="559"/>
          <a:ext cx="10506456" cy="13096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290F6-A497-4630-AAD0-B32DE3711264}">
      <dsp:nvSpPr>
        <dsp:cNvPr id="0" name=""/>
        <dsp:cNvSpPr/>
      </dsp:nvSpPr>
      <dsp:spPr>
        <a:xfrm>
          <a:off x="396173" y="295234"/>
          <a:ext cx="720315" cy="7203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E5235-F79D-4262-81A2-68AAED603875}">
      <dsp:nvSpPr>
        <dsp:cNvPr id="0" name=""/>
        <dsp:cNvSpPr/>
      </dsp:nvSpPr>
      <dsp:spPr>
        <a:xfrm>
          <a:off x="1512662" y="0"/>
          <a:ext cx="8993793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dirty="0"/>
            <a:t>¿QUÉ ES?</a:t>
          </a:r>
          <a:br>
            <a:rPr lang="es-ES_tradnl" sz="1800" b="1" kern="1200" dirty="0"/>
          </a:br>
          <a:r>
            <a:rPr lang="es-ES_tradnl" sz="1800" kern="1200" dirty="0"/>
            <a:t>es la forma de expresarnos </a:t>
          </a:r>
          <a:r>
            <a:rPr lang="es-ES_tradnl" sz="1800" b="1" kern="1200" dirty="0"/>
            <a:t>clara, directa </a:t>
          </a:r>
          <a:r>
            <a:rPr lang="es-ES_tradnl" sz="1800" kern="1200" dirty="0"/>
            <a:t>y</a:t>
          </a:r>
          <a:r>
            <a:rPr lang="es-ES_tradnl" sz="1800" b="1" kern="1200" dirty="0"/>
            <a:t> equilibrada</a:t>
          </a:r>
          <a:r>
            <a:rPr lang="es-ES_tradnl" sz="1800" kern="1200" dirty="0"/>
            <a:t> para comunicar nuestras ideas, sentimientos o defender nuestros derechos.</a:t>
          </a:r>
          <a:endParaRPr lang="en-US" sz="1800" kern="1200" dirty="0"/>
        </a:p>
      </dsp:txBody>
      <dsp:txXfrm>
        <a:off x="1512662" y="0"/>
        <a:ext cx="8993793" cy="1309664"/>
      </dsp:txXfrm>
    </dsp:sp>
    <dsp:sp modelId="{CF7AF160-7017-4FF5-9F6A-CA851ABCAFA7}">
      <dsp:nvSpPr>
        <dsp:cNvPr id="0" name=""/>
        <dsp:cNvSpPr/>
      </dsp:nvSpPr>
      <dsp:spPr>
        <a:xfrm>
          <a:off x="0" y="1637640"/>
          <a:ext cx="10506456" cy="13096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4685C-7174-43A4-ACA7-04EB829D5FFC}">
      <dsp:nvSpPr>
        <dsp:cNvPr id="0" name=""/>
        <dsp:cNvSpPr/>
      </dsp:nvSpPr>
      <dsp:spPr>
        <a:xfrm>
          <a:off x="396173" y="1932315"/>
          <a:ext cx="720315" cy="7203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AA72E-F347-46A6-9879-58B407E135CC}">
      <dsp:nvSpPr>
        <dsp:cNvPr id="0" name=""/>
        <dsp:cNvSpPr/>
      </dsp:nvSpPr>
      <dsp:spPr>
        <a:xfrm>
          <a:off x="1512662" y="1637640"/>
          <a:ext cx="8993793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dirty="0"/>
            <a:t>¿CÓMO ACTUAMOS? </a:t>
          </a:r>
          <a:br>
            <a:rPr lang="es-ES_tradnl" sz="1800" b="1" kern="1200" dirty="0"/>
          </a:br>
          <a:r>
            <a:rPr lang="es-ES_tradnl" sz="1800" kern="1200" dirty="0"/>
            <a:t>actuamos desde un estado de </a:t>
          </a:r>
          <a:r>
            <a:rPr lang="es-ES_tradnl" sz="1800" b="1" kern="1200" dirty="0"/>
            <a:t>autoconfianza</a:t>
          </a:r>
          <a:r>
            <a:rPr lang="es-ES_tradnl" sz="1800" kern="1200" dirty="0"/>
            <a:t>, desde la </a:t>
          </a:r>
          <a:r>
            <a:rPr lang="es-ES_tradnl" sz="1800" b="1" kern="1200" dirty="0"/>
            <a:t>no emocionalidad</a:t>
          </a:r>
          <a:r>
            <a:rPr lang="es-ES_tradnl" sz="1800" kern="1200" dirty="0"/>
            <a:t>, desde </a:t>
          </a:r>
          <a:r>
            <a:rPr lang="es-ES_tradnl" sz="1800" b="1" kern="1200" dirty="0"/>
            <a:t>no herir </a:t>
          </a:r>
          <a:r>
            <a:rPr lang="es-ES_tradnl" sz="1800" kern="1200" dirty="0"/>
            <a:t>y </a:t>
          </a:r>
          <a:r>
            <a:rPr lang="es-ES_tradnl" sz="1800" b="1" kern="1200" dirty="0"/>
            <a:t>no perjudicar.</a:t>
          </a:r>
          <a:endParaRPr lang="en-US" sz="1800" kern="1200" dirty="0"/>
        </a:p>
      </dsp:txBody>
      <dsp:txXfrm>
        <a:off x="1512662" y="1637640"/>
        <a:ext cx="8993793" cy="1309664"/>
      </dsp:txXfrm>
    </dsp:sp>
    <dsp:sp modelId="{4C58BC7F-CA6B-4941-B1CC-2578E03FB50E}">
      <dsp:nvSpPr>
        <dsp:cNvPr id="0" name=""/>
        <dsp:cNvSpPr/>
      </dsp:nvSpPr>
      <dsp:spPr>
        <a:xfrm>
          <a:off x="0" y="3274721"/>
          <a:ext cx="10506456" cy="13096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2672D-AABD-4DA4-A241-6C13B58427A6}">
      <dsp:nvSpPr>
        <dsp:cNvPr id="0" name=""/>
        <dsp:cNvSpPr/>
      </dsp:nvSpPr>
      <dsp:spPr>
        <a:xfrm>
          <a:off x="396173" y="3569396"/>
          <a:ext cx="720315" cy="7203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EFC6C-9B41-4698-969F-B6459969DD92}">
      <dsp:nvSpPr>
        <dsp:cNvPr id="0" name=""/>
        <dsp:cNvSpPr/>
      </dsp:nvSpPr>
      <dsp:spPr>
        <a:xfrm>
          <a:off x="1512662" y="3274721"/>
          <a:ext cx="8993793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/>
            <a:t>¿PARA QUÉ SIRVE?</a:t>
          </a:r>
          <a:br>
            <a:rPr lang="es-ES_tradnl" sz="1800" b="1" kern="1200"/>
          </a:br>
          <a:r>
            <a:rPr lang="es-ES_tradnl" sz="1800" kern="1200"/>
            <a:t>nos favorece la </a:t>
          </a:r>
          <a:r>
            <a:rPr lang="es-ES_tradnl" sz="1800" b="1" kern="1200"/>
            <a:t>consecución</a:t>
          </a:r>
          <a:r>
            <a:rPr lang="es-ES_tradnl" sz="1800" kern="1200"/>
            <a:t> </a:t>
          </a:r>
          <a:r>
            <a:rPr lang="es-ES_tradnl" sz="1800" b="1" kern="1200"/>
            <a:t>de</a:t>
          </a:r>
          <a:r>
            <a:rPr lang="es-ES_tradnl" sz="1800" kern="1200"/>
            <a:t> </a:t>
          </a:r>
          <a:r>
            <a:rPr lang="es-ES_tradnl" sz="1800" b="1" kern="1200"/>
            <a:t>objetivos</a:t>
          </a:r>
          <a:r>
            <a:rPr lang="es-ES_tradnl" sz="1800" kern="1200"/>
            <a:t>, nos desarrolla habilidades de autoestima consiguiendo un estado de motivación desde el </a:t>
          </a:r>
          <a:r>
            <a:rPr lang="es-ES_tradnl" sz="1800" b="1" kern="1200"/>
            <a:t>win-win</a:t>
          </a:r>
          <a:r>
            <a:rPr lang="es-ES_tradnl" sz="1800" kern="1200"/>
            <a:t>. reduce las situaciones de estrés.</a:t>
          </a:r>
          <a:endParaRPr lang="en-US" sz="1800" kern="1200"/>
        </a:p>
      </dsp:txBody>
      <dsp:txXfrm>
        <a:off x="1512662" y="3274721"/>
        <a:ext cx="8993793" cy="1309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A4F69-C97C-4756-BAB5-C025213CFCE4}">
      <dsp:nvSpPr>
        <dsp:cNvPr id="0" name=""/>
        <dsp:cNvSpPr/>
      </dsp:nvSpPr>
      <dsp:spPr>
        <a:xfrm>
          <a:off x="0" y="2447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1D6D6-472A-4483-8303-04F903A062BF}">
      <dsp:nvSpPr>
        <dsp:cNvPr id="0" name=""/>
        <dsp:cNvSpPr/>
      </dsp:nvSpPr>
      <dsp:spPr>
        <a:xfrm>
          <a:off x="375217" y="281534"/>
          <a:ext cx="682214" cy="682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9D286B-70A2-4B0E-92C7-CFFDB4AF994E}">
      <dsp:nvSpPr>
        <dsp:cNvPr id="0" name=""/>
        <dsp:cNvSpPr/>
      </dsp:nvSpPr>
      <dsp:spPr>
        <a:xfrm>
          <a:off x="1432649" y="2447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Prestar atención</a:t>
          </a:r>
          <a:endParaRPr lang="en-US" sz="2200" kern="1200"/>
        </a:p>
      </dsp:txBody>
      <dsp:txXfrm>
        <a:off x="1432649" y="2447"/>
        <a:ext cx="5156041" cy="1240389"/>
      </dsp:txXfrm>
    </dsp:sp>
    <dsp:sp modelId="{E5DBF3DA-F896-47A2-873E-DD213760619B}">
      <dsp:nvSpPr>
        <dsp:cNvPr id="0" name=""/>
        <dsp:cNvSpPr/>
      </dsp:nvSpPr>
      <dsp:spPr>
        <a:xfrm>
          <a:off x="0" y="1552933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63E2D-31B3-4090-9252-1731AAC17475}">
      <dsp:nvSpPr>
        <dsp:cNvPr id="0" name=""/>
        <dsp:cNvSpPr/>
      </dsp:nvSpPr>
      <dsp:spPr>
        <a:xfrm>
          <a:off x="375217" y="1832021"/>
          <a:ext cx="682214" cy="682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2242F-21C9-4081-A1EC-28164B41F328}">
      <dsp:nvSpPr>
        <dsp:cNvPr id="0" name=""/>
        <dsp:cNvSpPr/>
      </dsp:nvSpPr>
      <dsp:spPr>
        <a:xfrm>
          <a:off x="1432649" y="1552933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Entender al cliente</a:t>
          </a:r>
          <a:endParaRPr lang="en-US" sz="2200" kern="1200"/>
        </a:p>
      </dsp:txBody>
      <dsp:txXfrm>
        <a:off x="1432649" y="1552933"/>
        <a:ext cx="5156041" cy="1240389"/>
      </dsp:txXfrm>
    </dsp:sp>
    <dsp:sp modelId="{06005CBB-3118-4E1C-B32C-B3EC6581A324}">
      <dsp:nvSpPr>
        <dsp:cNvPr id="0" name=""/>
        <dsp:cNvSpPr/>
      </dsp:nvSpPr>
      <dsp:spPr>
        <a:xfrm>
          <a:off x="0" y="3103420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EE50C-EBAC-4929-984F-B3E3B38B87BF}">
      <dsp:nvSpPr>
        <dsp:cNvPr id="0" name=""/>
        <dsp:cNvSpPr/>
      </dsp:nvSpPr>
      <dsp:spPr>
        <a:xfrm>
          <a:off x="375217" y="3382507"/>
          <a:ext cx="682214" cy="6822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21803-C28A-407F-AB28-29C68C2CCBDD}">
      <dsp:nvSpPr>
        <dsp:cNvPr id="0" name=""/>
        <dsp:cNvSpPr/>
      </dsp:nvSpPr>
      <dsp:spPr>
        <a:xfrm>
          <a:off x="1432649" y="3103420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Concentración en la idea y no en la respuesta</a:t>
          </a:r>
          <a:endParaRPr lang="en-US" sz="2200" kern="1200" dirty="0"/>
        </a:p>
      </dsp:txBody>
      <dsp:txXfrm>
        <a:off x="1432649" y="3103420"/>
        <a:ext cx="5156041" cy="1240389"/>
      </dsp:txXfrm>
    </dsp:sp>
    <dsp:sp modelId="{6BF7CB38-377D-47B9-94D2-04ACC19ED7F7}">
      <dsp:nvSpPr>
        <dsp:cNvPr id="0" name=""/>
        <dsp:cNvSpPr/>
      </dsp:nvSpPr>
      <dsp:spPr>
        <a:xfrm>
          <a:off x="0" y="4653906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2ECD9-E06E-454B-959B-6CCA682DD42A}">
      <dsp:nvSpPr>
        <dsp:cNvPr id="0" name=""/>
        <dsp:cNvSpPr/>
      </dsp:nvSpPr>
      <dsp:spPr>
        <a:xfrm>
          <a:off x="375217" y="4932994"/>
          <a:ext cx="682214" cy="6822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DB366-F51A-41A7-B414-51C15948597E}">
      <dsp:nvSpPr>
        <dsp:cNvPr id="0" name=""/>
        <dsp:cNvSpPr/>
      </dsp:nvSpPr>
      <dsp:spPr>
        <a:xfrm>
          <a:off x="1432649" y="4653906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Interpreta el mensaje</a:t>
          </a:r>
          <a:endParaRPr lang="en-US" sz="2200" kern="1200"/>
        </a:p>
      </dsp:txBody>
      <dsp:txXfrm>
        <a:off x="1432649" y="4653906"/>
        <a:ext cx="5156041" cy="1240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B61B43-7E06-9F41-A265-9CD078209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BFB643-20E4-4841-9270-C78742755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ECB2E2-D219-CD44-AD6A-B24E18FC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D895-C6E1-2644-9875-DBA5228AA613}" type="datetimeFigureOut">
              <a:rPr lang="es-ES" smtClean="0"/>
              <a:t>7/12/20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944337-3862-C44E-878B-5086EEECD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1FD45C-6914-F443-B36B-ACB026215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283B-C65A-6747-8E6F-EC0217C064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7029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5FBCCB-73D1-7344-A499-3EEC0A0CE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FDE72D-7A69-5C45-A0A1-C6138B123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0D3E64-6BC3-154E-8B95-00B1E9A2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D895-C6E1-2644-9875-DBA5228AA613}" type="datetimeFigureOut">
              <a:rPr lang="es-ES" smtClean="0"/>
              <a:t>7/12/20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333019-03FE-9945-893C-C71FFE00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D3AB33-1C62-F546-AF53-2D4B6C641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283B-C65A-6747-8E6F-EC0217C064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88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A71E5D-8816-2E4D-943B-7E902A74E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CD0C07-68D3-C448-B78E-C708ED48B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CD0504-BF73-E642-B64D-88A90A22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D895-C6E1-2644-9875-DBA5228AA613}" type="datetimeFigureOut">
              <a:rPr lang="es-ES" smtClean="0"/>
              <a:t>7/12/20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44E263-50D6-4C44-9125-9E12BB289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96AD2B-D68E-CB44-A204-E1D9751A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283B-C65A-6747-8E6F-EC0217C064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492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9231D-410B-554D-91D9-C2D080C30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A1A29C-0A56-9446-86BE-488BC46AD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C8F859-42FC-144D-B940-60E00A04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D895-C6E1-2644-9875-DBA5228AA613}" type="datetimeFigureOut">
              <a:rPr lang="es-ES" smtClean="0"/>
              <a:t>7/12/20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974E14-457D-DD42-868E-733E8B6A2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8648C4-67C9-7646-B869-E1FFDA1F5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283B-C65A-6747-8E6F-EC0217C064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647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B863FA-BCB3-B843-9B3C-9B14AEF8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66843C-00B1-484B-98A4-39D29C4CE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D8515F-35DC-CD45-B4B7-700B8BE4F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D895-C6E1-2644-9875-DBA5228AA613}" type="datetimeFigureOut">
              <a:rPr lang="es-ES" smtClean="0"/>
              <a:t>7/12/20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656333-627C-6B43-82DD-CAA44387F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655054-42CF-C14D-9FBA-29C25CFD4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283B-C65A-6747-8E6F-EC0217C064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209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A0A62-3D22-4A4E-AC09-B06496643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35CAAF-6AEF-5C49-924B-9C737199E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627D53-B5D5-5840-97E9-F535BBCD9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A19312-379F-C248-968D-55BEC285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D895-C6E1-2644-9875-DBA5228AA613}" type="datetimeFigureOut">
              <a:rPr lang="es-ES" smtClean="0"/>
              <a:t>7/12/20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8B3640-1338-CD49-AF0A-0AD7AB1D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6CE79A-D47D-F24A-862C-100267B7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283B-C65A-6747-8E6F-EC0217C064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635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B6856E-392D-3E4C-90AD-BEA85581F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F5E2DD-F08E-8840-A549-5473102CA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82EF3D-F928-9443-ACDE-90A9EA97A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E0CE4D-90CA-6B4C-87D7-2329253D60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5B536D7-6D50-CE49-8359-53973BCA8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C6497B5-AAB8-FB40-B41D-9431A18DB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D895-C6E1-2644-9875-DBA5228AA613}" type="datetimeFigureOut">
              <a:rPr lang="es-ES" smtClean="0"/>
              <a:t>7/12/20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7101AED-745C-4545-BACF-1C87F4E2B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E8DE7D8-9E4A-B141-8CF7-7CD99C21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283B-C65A-6747-8E6F-EC0217C064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366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613E9-B1E1-4141-818B-91C777B7E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788F955-8F45-D94D-A636-B0345E0E6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D895-C6E1-2644-9875-DBA5228AA613}" type="datetimeFigureOut">
              <a:rPr lang="es-ES" smtClean="0"/>
              <a:t>7/12/20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0DAD915-3A2D-474F-A88D-8A638162B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1C5C083-9B1B-F44B-AECA-2657C59F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283B-C65A-6747-8E6F-EC0217C064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55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F32DD2-543D-974D-A397-85DC2CD97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D895-C6E1-2644-9875-DBA5228AA613}" type="datetimeFigureOut">
              <a:rPr lang="es-ES" smtClean="0"/>
              <a:t>7/12/20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BD6CB1-CBB6-E346-B0B5-73BCDA15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021BD4-908C-DB46-B807-7AC1CD1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283B-C65A-6747-8E6F-EC0217C064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647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B5235-64BE-DB47-B35C-6BB097657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1BFC63-59B3-914C-86BC-C6AD92FCF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CA29C1-237E-4D41-B647-A0F23E790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F0FC0A-AE85-F24D-A29C-1BD0EBB6A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D895-C6E1-2644-9875-DBA5228AA613}" type="datetimeFigureOut">
              <a:rPr lang="es-ES" smtClean="0"/>
              <a:t>7/12/20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79C2FB-CAF7-7F47-8E83-C2DBC0FA3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0E2603-9EE9-454B-AC07-C8A3B76C8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283B-C65A-6747-8E6F-EC0217C064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750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B932CF-72A3-8F41-BF9D-E611001B0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3648A51-1949-4E44-9791-D96434408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E6CF46-E469-A949-902C-819290317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EBCA49-CEDB-C349-A9E9-82763065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D895-C6E1-2644-9875-DBA5228AA613}" type="datetimeFigureOut">
              <a:rPr lang="es-ES" smtClean="0"/>
              <a:t>7/12/20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01390B-D7DA-8C48-9E81-1E37AF128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2ECF01-9F33-7B4D-B1AB-83377E8AD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283B-C65A-6747-8E6F-EC0217C064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070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D2C5018-9BE0-7B49-9DE2-7DD67BE45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3F20DC-3BB6-5B45-9333-7323EA9EB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9C9ECD-A79B-5A41-8965-881F8D587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3D895-C6E1-2644-9875-DBA5228AA613}" type="datetimeFigureOut">
              <a:rPr lang="es-ES" smtClean="0"/>
              <a:t>7/12/20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EB759B-B4DB-824E-905E-CA0024338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1DC29C-C1F1-C546-B387-4BC9ECB0D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C283B-C65A-6747-8E6F-EC0217C064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26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microsoft.com/office/2007/relationships/hdphoto" Target="../media/hdphoto3.wdp"/><Relationship Id="rId4" Type="http://schemas.openxmlformats.org/officeDocument/2006/relationships/image" Target="../media/image14.jpeg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569680F-2EC6-6C43-A1C2-8FB0B26703DB}"/>
              </a:ext>
            </a:extLst>
          </p:cNvPr>
          <p:cNvSpPr txBox="1"/>
          <p:nvPr/>
        </p:nvSpPr>
        <p:spPr>
          <a:xfrm>
            <a:off x="1116701" y="2452526"/>
            <a:ext cx="4248318" cy="19529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Habilidades de atención al cliente</a:t>
            </a: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CB64814D-A361-44E1-8D97-B83E41C8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52A6879-032A-4946-9CCA-44D38BEDF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7C2D141-F73C-4BF3-B3DF-D3BA74B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B456AC5-2DFE-4E00-B0CE-30AAA2A3D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F3083EE6-8DBC-CA4A-B81D-0CC4C57BF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646" y="481796"/>
            <a:ext cx="1676454" cy="1729959"/>
          </a:xfrm>
          <a:prstGeom prst="rect">
            <a:avLst/>
          </a:prstGeom>
        </p:spPr>
      </p:pic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D3EB41F8-8868-4FC3-8553-94FEE5A8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9671820-9967-4806-B0A7-4944C2A4A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2CD9D2A5-AD8F-2C46-8F13-E3B8DD0FE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347" y="3085063"/>
            <a:ext cx="2524866" cy="694339"/>
          </a:xfrm>
          <a:prstGeom prst="rect">
            <a:avLst/>
          </a:prstGeom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E7429462-015B-AE4A-91DC-DFC9FD1B9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580" y="5102674"/>
            <a:ext cx="2141658" cy="94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02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8325" name="Rectangle 1029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3600"/>
              <a:t>La comunicación</a:t>
            </a:r>
            <a:endParaRPr lang="es-ES_tradnl" altLang="es-ES" sz="3600"/>
          </a:p>
        </p:txBody>
      </p:sp>
      <p:sp>
        <p:nvSpPr>
          <p:cNvPr id="568326" name="Rectangle 1030"/>
          <p:cNvSpPr>
            <a:spLocks noGrp="1"/>
          </p:cNvSpPr>
          <p:nvPr>
            <p:ph idx="1"/>
          </p:nvPr>
        </p:nvSpPr>
        <p:spPr>
          <a:xfrm>
            <a:off x="643467" y="1782981"/>
            <a:ext cx="9915159" cy="43939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2000" dirty="0"/>
              <a:t>La comunicación es la actividad humana por excelencia. </a:t>
            </a:r>
            <a:r>
              <a:rPr lang="es-ES" sz="2000" b="1" dirty="0"/>
              <a:t>Nos es imposible la NO COMUNICACIÓN.</a:t>
            </a:r>
          </a:p>
          <a:p>
            <a:endParaRPr lang="es-ES" altLang="es-ES" sz="2000" dirty="0"/>
          </a:p>
          <a:p>
            <a:r>
              <a:rPr lang="es-ES" altLang="es-ES" sz="2000" dirty="0"/>
              <a:t>La comunicación, y esta es la hipótesis que articula esta formación, tiene lugar a través de canales conscientes e inconscientes.</a:t>
            </a:r>
          </a:p>
          <a:p>
            <a:endParaRPr lang="es-ES" altLang="es-ES" sz="2000" dirty="0"/>
          </a:p>
          <a:p>
            <a:r>
              <a:rPr lang="es-ES" altLang="es-ES" sz="2000" dirty="0"/>
              <a:t>El sentido de la comunicación es la respuesta que obtenemos de nuestros interlocutores.</a:t>
            </a:r>
          </a:p>
          <a:p>
            <a:endParaRPr lang="es-ES" altLang="es-ES" sz="2000" b="1" i="1" dirty="0"/>
          </a:p>
          <a:p>
            <a:endParaRPr lang="es-ES" altLang="es-ES" sz="2000" b="1" i="1" dirty="0"/>
          </a:p>
          <a:p>
            <a:endParaRPr lang="es-ES" altLang="es-ES" sz="2000" b="1" i="1" dirty="0"/>
          </a:p>
          <a:p>
            <a:endParaRPr lang="es-ES_tradnl" altLang="es-ES" sz="2000" b="1" i="1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01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E6E40FCD-00F5-B543-B638-5AF182A34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99" y="1279281"/>
            <a:ext cx="8727617" cy="389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58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48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146889" y="330353"/>
            <a:ext cx="7356953" cy="6249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 err="1"/>
              <a:t>Sistemas</a:t>
            </a:r>
            <a:r>
              <a:rPr lang="en-US" sz="2800" dirty="0"/>
              <a:t> </a:t>
            </a:r>
            <a:r>
              <a:rPr lang="en-US" sz="2800" dirty="0" err="1"/>
              <a:t>representacionales</a:t>
            </a:r>
            <a:r>
              <a:rPr lang="en-US" sz="2800" dirty="0"/>
              <a:t>: </a:t>
            </a:r>
            <a:r>
              <a:rPr lang="en-US" sz="2800" dirty="0" err="1"/>
              <a:t>cuál</a:t>
            </a:r>
            <a:r>
              <a:rPr lang="en-US" sz="2800" dirty="0"/>
              <a:t> es mi «canal»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1B4300A5-BDF0-4AC1-B637-40BC04A6E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842" y="398899"/>
            <a:ext cx="5941672" cy="6060202"/>
          </a:xfrm>
          <a:custGeom>
            <a:avLst/>
            <a:gdLst>
              <a:gd name="connsiteX0" fmla="*/ 4515496 w 5599176"/>
              <a:gd name="connsiteY0" fmla="*/ 4528466 h 5837866"/>
              <a:gd name="connsiteX1" fmla="*/ 5109352 w 5599176"/>
              <a:gd name="connsiteY1" fmla="*/ 4528466 h 5837866"/>
              <a:gd name="connsiteX2" fmla="*/ 5137310 w 5599176"/>
              <a:gd name="connsiteY2" fmla="*/ 4532179 h 5837866"/>
              <a:gd name="connsiteX3" fmla="*/ 5156538 w 5599176"/>
              <a:gd name="connsiteY3" fmla="*/ 4540242 h 5837866"/>
              <a:gd name="connsiteX4" fmla="*/ 5144787 w 5599176"/>
              <a:gd name="connsiteY4" fmla="*/ 4560566 h 5837866"/>
              <a:gd name="connsiteX5" fmla="*/ 4728451 w 5599176"/>
              <a:gd name="connsiteY5" fmla="*/ 5280629 h 5837866"/>
              <a:gd name="connsiteX6" fmla="*/ 4480407 w 5599176"/>
              <a:gd name="connsiteY6" fmla="*/ 5424788 h 5837866"/>
              <a:gd name="connsiteX7" fmla="*/ 4281024 w 5599176"/>
              <a:gd name="connsiteY7" fmla="*/ 5424788 h 5837866"/>
              <a:gd name="connsiteX8" fmla="*/ 4257765 w 5599176"/>
              <a:gd name="connsiteY8" fmla="*/ 5424788 h 5837866"/>
              <a:gd name="connsiteX9" fmla="*/ 4235569 w 5599176"/>
              <a:gd name="connsiteY9" fmla="*/ 5386568 h 5837866"/>
              <a:gd name="connsiteX10" fmla="*/ 4126859 w 5599176"/>
              <a:gd name="connsiteY10" fmla="*/ 5199359 h 5837866"/>
              <a:gd name="connsiteX11" fmla="*/ 4126859 w 5599176"/>
              <a:gd name="connsiteY11" fmla="*/ 5094573 h 5837866"/>
              <a:gd name="connsiteX12" fmla="*/ 4424429 w 5599176"/>
              <a:gd name="connsiteY12" fmla="*/ 4582137 h 5837866"/>
              <a:gd name="connsiteX13" fmla="*/ 4515496 w 5599176"/>
              <a:gd name="connsiteY13" fmla="*/ 4528466 h 5837866"/>
              <a:gd name="connsiteX14" fmla="*/ 627252 w 5599176"/>
              <a:gd name="connsiteY14" fmla="*/ 3856590 h 5837866"/>
              <a:gd name="connsiteX15" fmla="*/ 1573411 w 5599176"/>
              <a:gd name="connsiteY15" fmla="*/ 3856590 h 5837866"/>
              <a:gd name="connsiteX16" fmla="*/ 1708576 w 5599176"/>
              <a:gd name="connsiteY16" fmla="*/ 3931724 h 5837866"/>
              <a:gd name="connsiteX17" fmla="*/ 2181655 w 5599176"/>
              <a:gd name="connsiteY17" fmla="*/ 4741500 h 5837866"/>
              <a:gd name="connsiteX18" fmla="*/ 2181655 w 5599176"/>
              <a:gd name="connsiteY18" fmla="*/ 4897334 h 5837866"/>
              <a:gd name="connsiteX19" fmla="*/ 1708576 w 5599176"/>
              <a:gd name="connsiteY19" fmla="*/ 5707109 h 5837866"/>
              <a:gd name="connsiteX20" fmla="*/ 1573411 w 5599176"/>
              <a:gd name="connsiteY20" fmla="*/ 5782243 h 5837866"/>
              <a:gd name="connsiteX21" fmla="*/ 627252 w 5599176"/>
              <a:gd name="connsiteY21" fmla="*/ 5782243 h 5837866"/>
              <a:gd name="connsiteX22" fmla="*/ 492087 w 5599176"/>
              <a:gd name="connsiteY22" fmla="*/ 5707109 h 5837866"/>
              <a:gd name="connsiteX23" fmla="*/ 19008 w 5599176"/>
              <a:gd name="connsiteY23" fmla="*/ 4897334 h 5837866"/>
              <a:gd name="connsiteX24" fmla="*/ 19008 w 5599176"/>
              <a:gd name="connsiteY24" fmla="*/ 4741500 h 5837866"/>
              <a:gd name="connsiteX25" fmla="*/ 492087 w 5599176"/>
              <a:gd name="connsiteY25" fmla="*/ 3931724 h 5837866"/>
              <a:gd name="connsiteX26" fmla="*/ 627252 w 5599176"/>
              <a:gd name="connsiteY26" fmla="*/ 3856590 h 5837866"/>
              <a:gd name="connsiteX27" fmla="*/ 2885347 w 5599176"/>
              <a:gd name="connsiteY27" fmla="*/ 2102288 h 5837866"/>
              <a:gd name="connsiteX28" fmla="*/ 4480407 w 5599176"/>
              <a:gd name="connsiteY28" fmla="*/ 2102288 h 5837866"/>
              <a:gd name="connsiteX29" fmla="*/ 4728451 w 5599176"/>
              <a:gd name="connsiteY29" fmla="*/ 2246446 h 5837866"/>
              <a:gd name="connsiteX30" fmla="*/ 5524258 w 5599176"/>
              <a:gd name="connsiteY30" fmla="*/ 3622812 h 5837866"/>
              <a:gd name="connsiteX31" fmla="*/ 5524258 w 5599176"/>
              <a:gd name="connsiteY31" fmla="*/ 3904264 h 5837866"/>
              <a:gd name="connsiteX32" fmla="*/ 5228769 w 5599176"/>
              <a:gd name="connsiteY32" fmla="*/ 4415318 h 5837866"/>
              <a:gd name="connsiteX33" fmla="*/ 5203866 w 5599176"/>
              <a:gd name="connsiteY33" fmla="*/ 4458387 h 5837866"/>
              <a:gd name="connsiteX34" fmla="*/ 5204742 w 5599176"/>
              <a:gd name="connsiteY34" fmla="*/ 4458755 h 5837866"/>
              <a:gd name="connsiteX35" fmla="*/ 5248690 w 5599176"/>
              <a:gd name="connsiteY35" fmla="*/ 4503079 h 5837866"/>
              <a:gd name="connsiteX36" fmla="*/ 5582899 w 5599176"/>
              <a:gd name="connsiteY36" fmla="*/ 5081103 h 5837866"/>
              <a:gd name="connsiteX37" fmla="*/ 5582899 w 5599176"/>
              <a:gd name="connsiteY37" fmla="*/ 5199302 h 5837866"/>
              <a:gd name="connsiteX38" fmla="*/ 5248690 w 5599176"/>
              <a:gd name="connsiteY38" fmla="*/ 5777325 h 5837866"/>
              <a:gd name="connsiteX39" fmla="*/ 5144519 w 5599176"/>
              <a:gd name="connsiteY39" fmla="*/ 5837866 h 5837866"/>
              <a:gd name="connsiteX40" fmla="*/ 4474653 w 5599176"/>
              <a:gd name="connsiteY40" fmla="*/ 5837866 h 5837866"/>
              <a:gd name="connsiteX41" fmla="*/ 4371930 w 5599176"/>
              <a:gd name="connsiteY41" fmla="*/ 5777325 h 5837866"/>
              <a:gd name="connsiteX42" fmla="*/ 4191892 w 5599176"/>
              <a:gd name="connsiteY42" fmla="*/ 5467287 h 5837866"/>
              <a:gd name="connsiteX43" fmla="*/ 4171554 w 5599176"/>
              <a:gd name="connsiteY43" fmla="*/ 5432262 h 5837866"/>
              <a:gd name="connsiteX44" fmla="*/ 4187556 w 5599176"/>
              <a:gd name="connsiteY44" fmla="*/ 5432262 h 5837866"/>
              <a:gd name="connsiteX45" fmla="*/ 4263195 w 5599176"/>
              <a:gd name="connsiteY45" fmla="*/ 5432262 h 5837866"/>
              <a:gd name="connsiteX46" fmla="*/ 4296053 w 5599176"/>
              <a:gd name="connsiteY46" fmla="*/ 5488847 h 5837866"/>
              <a:gd name="connsiteX47" fmla="*/ 4421590 w 5599176"/>
              <a:gd name="connsiteY47" fmla="*/ 5705031 h 5837866"/>
              <a:gd name="connsiteX48" fmla="*/ 4512658 w 5599176"/>
              <a:gd name="connsiteY48" fmla="*/ 5758703 h 5837866"/>
              <a:gd name="connsiteX49" fmla="*/ 5106515 w 5599176"/>
              <a:gd name="connsiteY49" fmla="*/ 5758703 h 5837866"/>
              <a:gd name="connsiteX50" fmla="*/ 5198863 w 5599176"/>
              <a:gd name="connsiteY50" fmla="*/ 5705031 h 5837866"/>
              <a:gd name="connsiteX51" fmla="*/ 5495151 w 5599176"/>
              <a:gd name="connsiteY51" fmla="*/ 5192597 h 5837866"/>
              <a:gd name="connsiteX52" fmla="*/ 5495151 w 5599176"/>
              <a:gd name="connsiteY52" fmla="*/ 5087808 h 5837866"/>
              <a:gd name="connsiteX53" fmla="*/ 5198863 w 5599176"/>
              <a:gd name="connsiteY53" fmla="*/ 4575374 h 5837866"/>
              <a:gd name="connsiteX54" fmla="*/ 5159904 w 5599176"/>
              <a:gd name="connsiteY54" fmla="*/ 4536079 h 5837866"/>
              <a:gd name="connsiteX55" fmla="*/ 5155395 w 5599176"/>
              <a:gd name="connsiteY55" fmla="*/ 4534190 h 5837866"/>
              <a:gd name="connsiteX56" fmla="*/ 5179563 w 5599176"/>
              <a:gd name="connsiteY56" fmla="*/ 4492393 h 5837866"/>
              <a:gd name="connsiteX57" fmla="*/ 5197535 w 5599176"/>
              <a:gd name="connsiteY57" fmla="*/ 4461308 h 5837866"/>
              <a:gd name="connsiteX58" fmla="*/ 5178894 w 5599176"/>
              <a:gd name="connsiteY58" fmla="*/ 4453491 h 5837866"/>
              <a:gd name="connsiteX59" fmla="*/ 5147358 w 5599176"/>
              <a:gd name="connsiteY59" fmla="*/ 4449302 h 5837866"/>
              <a:gd name="connsiteX60" fmla="*/ 4477491 w 5599176"/>
              <a:gd name="connsiteY60" fmla="*/ 4449302 h 5837866"/>
              <a:gd name="connsiteX61" fmla="*/ 4374769 w 5599176"/>
              <a:gd name="connsiteY61" fmla="*/ 4509842 h 5837866"/>
              <a:gd name="connsiteX62" fmla="*/ 4039112 w 5599176"/>
              <a:gd name="connsiteY62" fmla="*/ 5087866 h 5837866"/>
              <a:gd name="connsiteX63" fmla="*/ 4039112 w 5599176"/>
              <a:gd name="connsiteY63" fmla="*/ 5206066 h 5837866"/>
              <a:gd name="connsiteX64" fmla="*/ 4149904 w 5599176"/>
              <a:gd name="connsiteY64" fmla="*/ 5396858 h 5837866"/>
              <a:gd name="connsiteX65" fmla="*/ 4166123 w 5599176"/>
              <a:gd name="connsiteY65" fmla="*/ 5424788 h 5837866"/>
              <a:gd name="connsiteX66" fmla="*/ 4090989 w 5599176"/>
              <a:gd name="connsiteY66" fmla="*/ 5424788 h 5837866"/>
              <a:gd name="connsiteX67" fmla="*/ 2885347 w 5599176"/>
              <a:gd name="connsiteY67" fmla="*/ 5424788 h 5837866"/>
              <a:gd name="connsiteX68" fmla="*/ 2640748 w 5599176"/>
              <a:gd name="connsiteY68" fmla="*/ 5280629 h 5837866"/>
              <a:gd name="connsiteX69" fmla="*/ 1841498 w 5599176"/>
              <a:gd name="connsiteY69" fmla="*/ 3904264 h 5837866"/>
              <a:gd name="connsiteX70" fmla="*/ 1841498 w 5599176"/>
              <a:gd name="connsiteY70" fmla="*/ 3622812 h 5837866"/>
              <a:gd name="connsiteX71" fmla="*/ 2640748 w 5599176"/>
              <a:gd name="connsiteY71" fmla="*/ 2246446 h 5837866"/>
              <a:gd name="connsiteX72" fmla="*/ 2885347 w 5599176"/>
              <a:gd name="connsiteY72" fmla="*/ 2102288 h 5837866"/>
              <a:gd name="connsiteX73" fmla="*/ 1398966 w 5599176"/>
              <a:gd name="connsiteY73" fmla="*/ 1296578 h 5837866"/>
              <a:gd name="connsiteX74" fmla="*/ 2124510 w 5599176"/>
              <a:gd name="connsiteY74" fmla="*/ 1296578 h 5837866"/>
              <a:gd name="connsiteX75" fmla="*/ 2228158 w 5599176"/>
              <a:gd name="connsiteY75" fmla="*/ 1355876 h 5837866"/>
              <a:gd name="connsiteX76" fmla="*/ 2590929 w 5599176"/>
              <a:gd name="connsiteY76" fmla="*/ 1994969 h 5837866"/>
              <a:gd name="connsiteX77" fmla="*/ 2590929 w 5599176"/>
              <a:gd name="connsiteY77" fmla="*/ 2117956 h 5837866"/>
              <a:gd name="connsiteX78" fmla="*/ 2228158 w 5599176"/>
              <a:gd name="connsiteY78" fmla="*/ 2757048 h 5837866"/>
              <a:gd name="connsiteX79" fmla="*/ 2124510 w 5599176"/>
              <a:gd name="connsiteY79" fmla="*/ 2816345 h 5837866"/>
              <a:gd name="connsiteX80" fmla="*/ 1398966 w 5599176"/>
              <a:gd name="connsiteY80" fmla="*/ 2816345 h 5837866"/>
              <a:gd name="connsiteX81" fmla="*/ 1295319 w 5599176"/>
              <a:gd name="connsiteY81" fmla="*/ 2757048 h 5837866"/>
              <a:gd name="connsiteX82" fmla="*/ 932547 w 5599176"/>
              <a:gd name="connsiteY82" fmla="*/ 2117956 h 5837866"/>
              <a:gd name="connsiteX83" fmla="*/ 932547 w 5599176"/>
              <a:gd name="connsiteY83" fmla="*/ 1994969 h 5837866"/>
              <a:gd name="connsiteX84" fmla="*/ 1295319 w 5599176"/>
              <a:gd name="connsiteY84" fmla="*/ 1355876 h 5837866"/>
              <a:gd name="connsiteX85" fmla="*/ 1398966 w 5599176"/>
              <a:gd name="connsiteY85" fmla="*/ 1296578 h 5837866"/>
              <a:gd name="connsiteX86" fmla="*/ 2833339 w 5599176"/>
              <a:gd name="connsiteY86" fmla="*/ 0 h 5837866"/>
              <a:gd name="connsiteX87" fmla="*/ 3790866 w 5599176"/>
              <a:gd name="connsiteY87" fmla="*/ 0 h 5837866"/>
              <a:gd name="connsiteX88" fmla="*/ 3927655 w 5599176"/>
              <a:gd name="connsiteY88" fmla="*/ 78257 h 5837866"/>
              <a:gd name="connsiteX89" fmla="*/ 4406417 w 5599176"/>
              <a:gd name="connsiteY89" fmla="*/ 921691 h 5837866"/>
              <a:gd name="connsiteX90" fmla="*/ 4406417 w 5599176"/>
              <a:gd name="connsiteY90" fmla="*/ 1084002 h 5837866"/>
              <a:gd name="connsiteX91" fmla="*/ 3927655 w 5599176"/>
              <a:gd name="connsiteY91" fmla="*/ 1927435 h 5837866"/>
              <a:gd name="connsiteX92" fmla="*/ 3790866 w 5599176"/>
              <a:gd name="connsiteY92" fmla="*/ 2005692 h 5837866"/>
              <a:gd name="connsiteX93" fmla="*/ 2833339 w 5599176"/>
              <a:gd name="connsiteY93" fmla="*/ 2005692 h 5837866"/>
              <a:gd name="connsiteX94" fmla="*/ 2696552 w 5599176"/>
              <a:gd name="connsiteY94" fmla="*/ 1927435 h 5837866"/>
              <a:gd name="connsiteX95" fmla="*/ 2217788 w 5599176"/>
              <a:gd name="connsiteY95" fmla="*/ 1084002 h 5837866"/>
              <a:gd name="connsiteX96" fmla="*/ 2217788 w 5599176"/>
              <a:gd name="connsiteY96" fmla="*/ 921691 h 5837866"/>
              <a:gd name="connsiteX97" fmla="*/ 2696552 w 5599176"/>
              <a:gd name="connsiteY97" fmla="*/ 78257 h 5837866"/>
              <a:gd name="connsiteX98" fmla="*/ 2833339 w 5599176"/>
              <a:gd name="connsiteY98" fmla="*/ 0 h 58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599176" h="5837866">
                <a:moveTo>
                  <a:pt x="4515496" y="4528466"/>
                </a:moveTo>
                <a:cubicBezTo>
                  <a:pt x="4515496" y="4528466"/>
                  <a:pt x="4515496" y="4528466"/>
                  <a:pt x="5109352" y="4528466"/>
                </a:cubicBezTo>
                <a:cubicBezTo>
                  <a:pt x="5118972" y="4528466"/>
                  <a:pt x="5128352" y="4529744"/>
                  <a:pt x="5137310" y="4532179"/>
                </a:cubicBezTo>
                <a:lnTo>
                  <a:pt x="5156538" y="4540242"/>
                </a:lnTo>
                <a:lnTo>
                  <a:pt x="5144787" y="4560566"/>
                </a:lnTo>
                <a:cubicBezTo>
                  <a:pt x="5038535" y="4744330"/>
                  <a:pt x="4902533" y="4979549"/>
                  <a:pt x="4728451" y="5280629"/>
                </a:cubicBezTo>
                <a:cubicBezTo>
                  <a:pt x="4676776" y="5369869"/>
                  <a:pt x="4583758" y="5424788"/>
                  <a:pt x="4480407" y="5424788"/>
                </a:cubicBezTo>
                <a:cubicBezTo>
                  <a:pt x="4480407" y="5424788"/>
                  <a:pt x="4480407" y="5424788"/>
                  <a:pt x="4281024" y="5424788"/>
                </a:cubicBezTo>
                <a:lnTo>
                  <a:pt x="4257765" y="5424788"/>
                </a:lnTo>
                <a:lnTo>
                  <a:pt x="4235569" y="5386568"/>
                </a:lnTo>
                <a:cubicBezTo>
                  <a:pt x="4204665" y="5333348"/>
                  <a:pt x="4168705" y="5271421"/>
                  <a:pt x="4126859" y="5199359"/>
                </a:cubicBezTo>
                <a:cubicBezTo>
                  <a:pt x="4107621" y="5167412"/>
                  <a:pt x="4107621" y="5126520"/>
                  <a:pt x="4126859" y="5094573"/>
                </a:cubicBezTo>
                <a:cubicBezTo>
                  <a:pt x="4126859" y="5094573"/>
                  <a:pt x="4126859" y="5094573"/>
                  <a:pt x="4424429" y="4582137"/>
                </a:cubicBezTo>
                <a:cubicBezTo>
                  <a:pt x="4442387" y="4548913"/>
                  <a:pt x="4478299" y="4528466"/>
                  <a:pt x="4515496" y="4528466"/>
                </a:cubicBezTo>
                <a:close/>
                <a:moveTo>
                  <a:pt x="627252" y="3856590"/>
                </a:moveTo>
                <a:cubicBezTo>
                  <a:pt x="1573411" y="3856590"/>
                  <a:pt x="1573411" y="3856590"/>
                  <a:pt x="1573411" y="3856590"/>
                </a:cubicBezTo>
                <a:cubicBezTo>
                  <a:pt x="1621281" y="3856590"/>
                  <a:pt x="1683233" y="3889983"/>
                  <a:pt x="1708576" y="3931724"/>
                </a:cubicBezTo>
                <a:cubicBezTo>
                  <a:pt x="2181655" y="4741500"/>
                  <a:pt x="2181655" y="4741500"/>
                  <a:pt x="2181655" y="4741500"/>
                </a:cubicBezTo>
                <a:cubicBezTo>
                  <a:pt x="2204183" y="4786024"/>
                  <a:pt x="2204183" y="4852809"/>
                  <a:pt x="2181655" y="4897334"/>
                </a:cubicBezTo>
                <a:cubicBezTo>
                  <a:pt x="1708576" y="5707109"/>
                  <a:pt x="1708576" y="5707109"/>
                  <a:pt x="1708576" y="5707109"/>
                </a:cubicBezTo>
                <a:cubicBezTo>
                  <a:pt x="1683233" y="5748851"/>
                  <a:pt x="1621281" y="5782243"/>
                  <a:pt x="1573411" y="5782243"/>
                </a:cubicBezTo>
                <a:lnTo>
                  <a:pt x="627252" y="5782243"/>
                </a:lnTo>
                <a:cubicBezTo>
                  <a:pt x="576565" y="5782243"/>
                  <a:pt x="514614" y="5748851"/>
                  <a:pt x="492087" y="5707109"/>
                </a:cubicBezTo>
                <a:cubicBezTo>
                  <a:pt x="19008" y="4897334"/>
                  <a:pt x="19008" y="4897334"/>
                  <a:pt x="19008" y="4897334"/>
                </a:cubicBezTo>
                <a:cubicBezTo>
                  <a:pt x="-6336" y="4852809"/>
                  <a:pt x="-6336" y="4786024"/>
                  <a:pt x="19008" y="4741500"/>
                </a:cubicBezTo>
                <a:cubicBezTo>
                  <a:pt x="492087" y="3931724"/>
                  <a:pt x="492087" y="3931724"/>
                  <a:pt x="492087" y="3931724"/>
                </a:cubicBezTo>
                <a:cubicBezTo>
                  <a:pt x="514614" y="3889983"/>
                  <a:pt x="576565" y="3856590"/>
                  <a:pt x="627252" y="3856590"/>
                </a:cubicBezTo>
                <a:close/>
                <a:moveTo>
                  <a:pt x="2885347" y="2102288"/>
                </a:moveTo>
                <a:cubicBezTo>
                  <a:pt x="2885347" y="2102288"/>
                  <a:pt x="2885347" y="2102288"/>
                  <a:pt x="4480407" y="2102288"/>
                </a:cubicBezTo>
                <a:cubicBezTo>
                  <a:pt x="4583758" y="2102288"/>
                  <a:pt x="4676776" y="2157205"/>
                  <a:pt x="4728451" y="2246446"/>
                </a:cubicBezTo>
                <a:cubicBezTo>
                  <a:pt x="4728451" y="2246446"/>
                  <a:pt x="4728451" y="2246446"/>
                  <a:pt x="5524258" y="3622812"/>
                </a:cubicBezTo>
                <a:cubicBezTo>
                  <a:pt x="5575934" y="3708621"/>
                  <a:pt x="5575934" y="3818455"/>
                  <a:pt x="5524258" y="3904264"/>
                </a:cubicBezTo>
                <a:cubicBezTo>
                  <a:pt x="5524258" y="3904264"/>
                  <a:pt x="5524258" y="3904264"/>
                  <a:pt x="5228769" y="4415318"/>
                </a:cubicBezTo>
                <a:lnTo>
                  <a:pt x="5203866" y="4458387"/>
                </a:lnTo>
                <a:lnTo>
                  <a:pt x="5204742" y="4458755"/>
                </a:lnTo>
                <a:cubicBezTo>
                  <a:pt x="5222647" y="4469206"/>
                  <a:pt x="5237838" y="4484340"/>
                  <a:pt x="5248690" y="4503079"/>
                </a:cubicBezTo>
                <a:cubicBezTo>
                  <a:pt x="5248690" y="4503079"/>
                  <a:pt x="5248690" y="4503079"/>
                  <a:pt x="5582899" y="5081103"/>
                </a:cubicBezTo>
                <a:cubicBezTo>
                  <a:pt x="5604602" y="5117139"/>
                  <a:pt x="5604602" y="5163265"/>
                  <a:pt x="5582899" y="5199302"/>
                </a:cubicBezTo>
                <a:cubicBezTo>
                  <a:pt x="5582899" y="5199302"/>
                  <a:pt x="5582899" y="5199302"/>
                  <a:pt x="5248690" y="5777325"/>
                </a:cubicBezTo>
                <a:cubicBezTo>
                  <a:pt x="5226987" y="5814802"/>
                  <a:pt x="5187924" y="5837866"/>
                  <a:pt x="5144519" y="5837866"/>
                </a:cubicBezTo>
                <a:cubicBezTo>
                  <a:pt x="5144519" y="5837866"/>
                  <a:pt x="5144519" y="5837866"/>
                  <a:pt x="4474653" y="5837866"/>
                </a:cubicBezTo>
                <a:cubicBezTo>
                  <a:pt x="4432695" y="5837866"/>
                  <a:pt x="4392186" y="5814802"/>
                  <a:pt x="4371930" y="5777325"/>
                </a:cubicBezTo>
                <a:cubicBezTo>
                  <a:pt x="4371930" y="5777325"/>
                  <a:pt x="4371930" y="5777325"/>
                  <a:pt x="4191892" y="5467287"/>
                </a:cubicBezTo>
                <a:lnTo>
                  <a:pt x="4171554" y="5432262"/>
                </a:lnTo>
                <a:lnTo>
                  <a:pt x="4187556" y="5432262"/>
                </a:lnTo>
                <a:lnTo>
                  <a:pt x="4263195" y="5432262"/>
                </a:lnTo>
                <a:lnTo>
                  <a:pt x="4296053" y="5488847"/>
                </a:lnTo>
                <a:cubicBezTo>
                  <a:pt x="4421590" y="5705031"/>
                  <a:pt x="4421590" y="5705031"/>
                  <a:pt x="4421590" y="5705031"/>
                </a:cubicBezTo>
                <a:cubicBezTo>
                  <a:pt x="4439548" y="5738256"/>
                  <a:pt x="4475462" y="5758703"/>
                  <a:pt x="4512658" y="5758703"/>
                </a:cubicBezTo>
                <a:cubicBezTo>
                  <a:pt x="5106515" y="5758703"/>
                  <a:pt x="5106515" y="5758703"/>
                  <a:pt x="5106515" y="5758703"/>
                </a:cubicBezTo>
                <a:cubicBezTo>
                  <a:pt x="5144993" y="5758703"/>
                  <a:pt x="5179624" y="5738256"/>
                  <a:pt x="5198863" y="5705031"/>
                </a:cubicBezTo>
                <a:cubicBezTo>
                  <a:pt x="5495151" y="5192597"/>
                  <a:pt x="5495151" y="5192597"/>
                  <a:pt x="5495151" y="5192597"/>
                </a:cubicBezTo>
                <a:cubicBezTo>
                  <a:pt x="5514390" y="5160648"/>
                  <a:pt x="5514390" y="5119756"/>
                  <a:pt x="5495151" y="5087808"/>
                </a:cubicBezTo>
                <a:cubicBezTo>
                  <a:pt x="5198863" y="4575374"/>
                  <a:pt x="5198863" y="4575374"/>
                  <a:pt x="5198863" y="4575374"/>
                </a:cubicBezTo>
                <a:cubicBezTo>
                  <a:pt x="5189244" y="4558761"/>
                  <a:pt x="5175776" y="4545343"/>
                  <a:pt x="5159904" y="4536079"/>
                </a:cubicBezTo>
                <a:lnTo>
                  <a:pt x="5155395" y="4534190"/>
                </a:lnTo>
                <a:lnTo>
                  <a:pt x="5179563" y="4492393"/>
                </a:lnTo>
                <a:lnTo>
                  <a:pt x="5197535" y="4461308"/>
                </a:lnTo>
                <a:lnTo>
                  <a:pt x="5178894" y="4453491"/>
                </a:lnTo>
                <a:cubicBezTo>
                  <a:pt x="5168788" y="4450743"/>
                  <a:pt x="5158209" y="4449302"/>
                  <a:pt x="5147358" y="4449302"/>
                </a:cubicBezTo>
                <a:cubicBezTo>
                  <a:pt x="4477491" y="4449302"/>
                  <a:pt x="4477491" y="4449302"/>
                  <a:pt x="4477491" y="4449302"/>
                </a:cubicBezTo>
                <a:cubicBezTo>
                  <a:pt x="4435534" y="4449302"/>
                  <a:pt x="4395024" y="4472365"/>
                  <a:pt x="4374769" y="4509842"/>
                </a:cubicBezTo>
                <a:cubicBezTo>
                  <a:pt x="4039112" y="5087866"/>
                  <a:pt x="4039112" y="5087866"/>
                  <a:pt x="4039112" y="5087866"/>
                </a:cubicBezTo>
                <a:cubicBezTo>
                  <a:pt x="4017409" y="5123902"/>
                  <a:pt x="4017409" y="5170028"/>
                  <a:pt x="4039112" y="5206066"/>
                </a:cubicBezTo>
                <a:cubicBezTo>
                  <a:pt x="4081068" y="5278318"/>
                  <a:pt x="4117780" y="5341539"/>
                  <a:pt x="4149904" y="5396858"/>
                </a:cubicBezTo>
                <a:lnTo>
                  <a:pt x="4166123" y="5424788"/>
                </a:lnTo>
                <a:lnTo>
                  <a:pt x="4090989" y="5424788"/>
                </a:lnTo>
                <a:cubicBezTo>
                  <a:pt x="3857338" y="5424788"/>
                  <a:pt x="3483496" y="5424788"/>
                  <a:pt x="2885347" y="5424788"/>
                </a:cubicBezTo>
                <a:cubicBezTo>
                  <a:pt x="2785442" y="5424788"/>
                  <a:pt x="2688979" y="5369869"/>
                  <a:pt x="2640748" y="5280629"/>
                </a:cubicBezTo>
                <a:cubicBezTo>
                  <a:pt x="2640748" y="5280629"/>
                  <a:pt x="2640748" y="5280629"/>
                  <a:pt x="1841498" y="3904264"/>
                </a:cubicBezTo>
                <a:cubicBezTo>
                  <a:pt x="1789821" y="3818455"/>
                  <a:pt x="1789821" y="3708621"/>
                  <a:pt x="1841498" y="3622812"/>
                </a:cubicBezTo>
                <a:cubicBezTo>
                  <a:pt x="1841498" y="3622812"/>
                  <a:pt x="1841498" y="3622812"/>
                  <a:pt x="2640748" y="2246446"/>
                </a:cubicBezTo>
                <a:cubicBezTo>
                  <a:pt x="2688979" y="2157205"/>
                  <a:pt x="2785442" y="2102288"/>
                  <a:pt x="2885347" y="2102288"/>
                </a:cubicBezTo>
                <a:close/>
                <a:moveTo>
                  <a:pt x="1398966" y="1296578"/>
                </a:moveTo>
                <a:cubicBezTo>
                  <a:pt x="2124510" y="1296578"/>
                  <a:pt x="2124510" y="1296578"/>
                  <a:pt x="2124510" y="1296578"/>
                </a:cubicBezTo>
                <a:cubicBezTo>
                  <a:pt x="2161218" y="1296578"/>
                  <a:pt x="2208725" y="1322933"/>
                  <a:pt x="2228158" y="1355876"/>
                </a:cubicBezTo>
                <a:cubicBezTo>
                  <a:pt x="2590929" y="1994969"/>
                  <a:pt x="2590929" y="1994969"/>
                  <a:pt x="2590929" y="1994969"/>
                </a:cubicBezTo>
                <a:cubicBezTo>
                  <a:pt x="2608205" y="2030108"/>
                  <a:pt x="2608205" y="2082816"/>
                  <a:pt x="2590929" y="2117956"/>
                </a:cubicBezTo>
                <a:cubicBezTo>
                  <a:pt x="2228158" y="2757048"/>
                  <a:pt x="2228158" y="2757048"/>
                  <a:pt x="2228158" y="2757048"/>
                </a:cubicBezTo>
                <a:cubicBezTo>
                  <a:pt x="2208725" y="2789992"/>
                  <a:pt x="2161218" y="2816345"/>
                  <a:pt x="2124510" y="2816345"/>
                </a:cubicBezTo>
                <a:lnTo>
                  <a:pt x="1398966" y="2816345"/>
                </a:lnTo>
                <a:cubicBezTo>
                  <a:pt x="1360099" y="2816345"/>
                  <a:pt x="1312593" y="2789992"/>
                  <a:pt x="1295319" y="2757048"/>
                </a:cubicBezTo>
                <a:cubicBezTo>
                  <a:pt x="932547" y="2117956"/>
                  <a:pt x="932547" y="2117956"/>
                  <a:pt x="932547" y="2117956"/>
                </a:cubicBezTo>
                <a:cubicBezTo>
                  <a:pt x="913112" y="2082816"/>
                  <a:pt x="913112" y="2030108"/>
                  <a:pt x="932547" y="1994969"/>
                </a:cubicBezTo>
                <a:cubicBezTo>
                  <a:pt x="1295319" y="1355876"/>
                  <a:pt x="1295319" y="1355876"/>
                  <a:pt x="1295319" y="1355876"/>
                </a:cubicBezTo>
                <a:cubicBezTo>
                  <a:pt x="1312593" y="1322933"/>
                  <a:pt x="1360099" y="1296578"/>
                  <a:pt x="1398966" y="1296578"/>
                </a:cubicBezTo>
                <a:close/>
                <a:moveTo>
                  <a:pt x="2833339" y="0"/>
                </a:moveTo>
                <a:cubicBezTo>
                  <a:pt x="3790866" y="0"/>
                  <a:pt x="3790866" y="0"/>
                  <a:pt x="3790866" y="0"/>
                </a:cubicBezTo>
                <a:cubicBezTo>
                  <a:pt x="3839312" y="0"/>
                  <a:pt x="3902008" y="34781"/>
                  <a:pt x="3927655" y="78257"/>
                </a:cubicBezTo>
                <a:cubicBezTo>
                  <a:pt x="4406417" y="921691"/>
                  <a:pt x="4406417" y="921691"/>
                  <a:pt x="4406417" y="921691"/>
                </a:cubicBezTo>
                <a:cubicBezTo>
                  <a:pt x="4429216" y="968065"/>
                  <a:pt x="4429216" y="1037627"/>
                  <a:pt x="4406417" y="1084002"/>
                </a:cubicBezTo>
                <a:cubicBezTo>
                  <a:pt x="3927655" y="1927435"/>
                  <a:pt x="3927655" y="1927435"/>
                  <a:pt x="3927655" y="1927435"/>
                </a:cubicBezTo>
                <a:cubicBezTo>
                  <a:pt x="3902008" y="1970913"/>
                  <a:pt x="3839312" y="2005692"/>
                  <a:pt x="3790866" y="2005692"/>
                </a:cubicBezTo>
                <a:lnTo>
                  <a:pt x="2833339" y="2005692"/>
                </a:lnTo>
                <a:cubicBezTo>
                  <a:pt x="2782044" y="2005692"/>
                  <a:pt x="2719350" y="1970913"/>
                  <a:pt x="2696552" y="1927435"/>
                </a:cubicBezTo>
                <a:cubicBezTo>
                  <a:pt x="2217788" y="1084002"/>
                  <a:pt x="2217788" y="1084002"/>
                  <a:pt x="2217788" y="1084002"/>
                </a:cubicBezTo>
                <a:cubicBezTo>
                  <a:pt x="2192139" y="1037627"/>
                  <a:pt x="2192139" y="968065"/>
                  <a:pt x="2217788" y="921691"/>
                </a:cubicBezTo>
                <a:cubicBezTo>
                  <a:pt x="2696552" y="78257"/>
                  <a:pt x="2696552" y="78257"/>
                  <a:pt x="2696552" y="78257"/>
                </a:cubicBezTo>
                <a:cubicBezTo>
                  <a:pt x="2719350" y="34781"/>
                  <a:pt x="2782044" y="0"/>
                  <a:pt x="283333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" name="3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703" b="6155"/>
          <a:stretch/>
        </p:blipFill>
        <p:spPr>
          <a:xfrm>
            <a:off x="1616147" y="2240189"/>
            <a:ext cx="1153570" cy="656877"/>
          </a:xfrm>
          <a:prstGeom prst="rect">
            <a:avLst/>
          </a:prstGeom>
        </p:spPr>
      </p:pic>
      <p:pic>
        <p:nvPicPr>
          <p:cNvPr id="10" name="2 Imagen" descr="La cara de una persona&#10;&#10;Descripción generada automáticamente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" t="1072" r="-203" b="10257"/>
          <a:stretch/>
        </p:blipFill>
        <p:spPr>
          <a:xfrm>
            <a:off x="3040605" y="1055053"/>
            <a:ext cx="1605228" cy="797087"/>
          </a:xfrm>
          <a:prstGeom prst="rect">
            <a:avLst/>
          </a:prstGeom>
        </p:spPr>
      </p:pic>
      <p:pic>
        <p:nvPicPr>
          <p:cNvPr id="7" name="4 Imagen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27534" b="38403"/>
          <a:stretch/>
        </p:blipFill>
        <p:spPr>
          <a:xfrm>
            <a:off x="760231" y="5036484"/>
            <a:ext cx="1396031" cy="799776"/>
          </a:xfrm>
          <a:prstGeom prst="rect">
            <a:avLst/>
          </a:prstGeom>
        </p:spPr>
      </p:pic>
      <p:pic>
        <p:nvPicPr>
          <p:cNvPr id="11" name="1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638" y="3709057"/>
            <a:ext cx="2479704" cy="1243763"/>
          </a:xfrm>
          <a:prstGeom prst="rect">
            <a:avLst/>
          </a:prstGeom>
        </p:spPr>
      </p:pic>
      <p:sp>
        <p:nvSpPr>
          <p:cNvPr id="24" name="TextBox 22"/>
          <p:cNvSpPr txBox="1"/>
          <p:nvPr/>
        </p:nvSpPr>
        <p:spPr>
          <a:xfrm>
            <a:off x="6565356" y="2568627"/>
            <a:ext cx="136815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600" b="1" dirty="0" err="1">
                <a:latin typeface="+mn-lt"/>
                <a:cs typeface="+mn-cs"/>
              </a:rPr>
              <a:t>Escuchar</a:t>
            </a:r>
            <a:endParaRPr lang="en-US" sz="1600" b="1" dirty="0">
              <a:latin typeface="+mn-lt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Atender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Oir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en-US" sz="1600" b="1" dirty="0" err="1">
                <a:latin typeface="+mn-lt"/>
                <a:cs typeface="+mn-cs"/>
              </a:rPr>
              <a:t>Auditivo</a:t>
            </a:r>
            <a:endParaRPr lang="en-US" sz="1600" b="1" dirty="0">
              <a:latin typeface="+mn-lt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En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voz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baja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Preguntar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2" name="TextBox 22"/>
          <p:cNvSpPr txBox="1"/>
          <p:nvPr/>
        </p:nvSpPr>
        <p:spPr>
          <a:xfrm>
            <a:off x="7854605" y="2568626"/>
            <a:ext cx="136815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sz="1600" b="1" dirty="0">
                <a:latin typeface="+mn-lt"/>
                <a:cs typeface="+mn-cs"/>
              </a:rPr>
              <a:t>Ver</a:t>
            </a:r>
          </a:p>
          <a:p>
            <a:pPr algn="r">
              <a:spcAft>
                <a:spcPts val="600"/>
              </a:spcAft>
            </a:pP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Ojeada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algn="r">
              <a:spcAft>
                <a:spcPts val="600"/>
              </a:spcAft>
            </a:pP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Ilusión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r">
              <a:spcAft>
                <a:spcPts val="600"/>
              </a:spcAft>
            </a:pPr>
            <a:r>
              <a:rPr lang="en-US" sz="1600" b="1" dirty="0">
                <a:latin typeface="+mn-lt"/>
                <a:cs typeface="+mn-cs"/>
              </a:rPr>
              <a:t>Visual</a:t>
            </a:r>
          </a:p>
          <a:p>
            <a:pPr algn="r">
              <a:spcAft>
                <a:spcPts val="600"/>
              </a:spcAft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 simple vista</a:t>
            </a:r>
          </a:p>
          <a:p>
            <a:pPr algn="r">
              <a:spcAft>
                <a:spcPts val="600"/>
              </a:spcAft>
            </a:pP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Gráfico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4" name="TextBox 22"/>
          <p:cNvSpPr txBox="1"/>
          <p:nvPr/>
        </p:nvSpPr>
        <p:spPr>
          <a:xfrm>
            <a:off x="9827930" y="2568626"/>
            <a:ext cx="136815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sz="1600" b="1" dirty="0" err="1">
                <a:latin typeface="+mn-lt"/>
                <a:cs typeface="+mn-cs"/>
              </a:rPr>
              <a:t>Sentir</a:t>
            </a:r>
            <a:endParaRPr lang="en-US" sz="1600" b="1" dirty="0">
              <a:latin typeface="+mn-lt"/>
              <a:cs typeface="+mn-cs"/>
            </a:endParaRPr>
          </a:p>
          <a:p>
            <a:pPr algn="r">
              <a:spcAft>
                <a:spcPts val="600"/>
              </a:spcAft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Mover</a:t>
            </a:r>
          </a:p>
          <a:p>
            <a:pPr algn="r">
              <a:spcAft>
                <a:spcPts val="600"/>
              </a:spcAft>
            </a:pP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Presionar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r">
              <a:spcAft>
                <a:spcPts val="600"/>
              </a:spcAft>
            </a:pP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Acariciar</a:t>
            </a:r>
            <a:endParaRPr lang="en-US" sz="1600" b="1" dirty="0">
              <a:latin typeface="+mn-lt"/>
              <a:cs typeface="+mn-cs"/>
            </a:endParaRPr>
          </a:p>
          <a:p>
            <a:pPr algn="r">
              <a:spcAft>
                <a:spcPts val="600"/>
              </a:spcAft>
            </a:pP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Frío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algn="r">
              <a:spcAft>
                <a:spcPts val="600"/>
              </a:spcAft>
            </a:pPr>
            <a:r>
              <a:rPr lang="en-US" sz="1600" b="1" dirty="0" err="1">
                <a:latin typeface="+mn-lt"/>
                <a:cs typeface="+mn-cs"/>
              </a:rPr>
              <a:t>Kinestésico</a:t>
            </a:r>
            <a:endParaRPr lang="en-US" sz="16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90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3D28A16-C922-164A-80B6-F29EAF786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630" y="3073785"/>
            <a:ext cx="3962061" cy="4516360"/>
          </a:xfrm>
        </p:spPr>
        <p:txBody>
          <a:bodyPr anchor="t">
            <a:normAutofit/>
          </a:bodyPr>
          <a:lstStyle/>
          <a:p>
            <a:r>
              <a:rPr lang="es-ES" sz="3600" dirty="0"/>
              <a:t>Elementos de la comunicación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BA0393-0E7D-D74A-BA94-35480A756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040" y="799570"/>
            <a:ext cx="6478513" cy="4516361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ES" sz="2200" dirty="0"/>
              <a:t> Postura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200" dirty="0"/>
              <a:t>Contacto visual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200" dirty="0"/>
              <a:t>Gesticulación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200" dirty="0"/>
              <a:t>Tics y manías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200" dirty="0"/>
              <a:t>Velocidad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200" dirty="0"/>
              <a:t>Movimiento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200" dirty="0"/>
              <a:t>Control de nervios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200" dirty="0"/>
              <a:t>Manos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200" dirty="0"/>
              <a:t>Sonrisa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200" dirty="0"/>
              <a:t>Expresión facial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200" dirty="0"/>
              <a:t>Saludo Mímica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200" dirty="0"/>
              <a:t>Ritmo 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89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2" name="Rectangle 7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A04FF5-0BF6-8A46-9FD3-F590ECA35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Situaciones con mala comunicación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Problemas de comunicación en las empresas | Grandes Pymes">
            <a:extLst>
              <a:ext uri="{FF2B5EF4-FFF2-40B4-BE49-F238E27FC236}">
                <a16:creationId xmlns:a16="http://schemas.microsoft.com/office/drawing/2014/main" id="{462790E7-6EA3-FF47-9456-B95FEEDA7F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42" b="-1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06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5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s-ES_tradnl" sz="3600"/>
              <a:t>Causas de la deficiente comunicación </a:t>
            </a:r>
            <a:endParaRPr lang="es-ES" sz="3600"/>
          </a:p>
        </p:txBody>
      </p:sp>
      <p:sp>
        <p:nvSpPr>
          <p:cNvPr id="50" name="Rectangle 5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45 Grupo">
            <a:extLst>
              <a:ext uri="{FF2B5EF4-FFF2-40B4-BE49-F238E27FC236}">
                <a16:creationId xmlns:a16="http://schemas.microsoft.com/office/drawing/2014/main" id="{3614F4D2-B07A-1A4E-9781-E4DC8771CA71}"/>
              </a:ext>
            </a:extLst>
          </p:cNvPr>
          <p:cNvGrpSpPr/>
          <p:nvPr/>
        </p:nvGrpSpPr>
        <p:grpSpPr>
          <a:xfrm>
            <a:off x="2192168" y="1530518"/>
            <a:ext cx="8140552" cy="5088559"/>
            <a:chOff x="1284646" y="1293774"/>
            <a:chExt cx="7092728" cy="4583498"/>
          </a:xfrm>
        </p:grpSpPr>
        <p:sp>
          <p:nvSpPr>
            <p:cNvPr id="47" name="18 Cara sonriente">
              <a:extLst>
                <a:ext uri="{FF2B5EF4-FFF2-40B4-BE49-F238E27FC236}">
                  <a16:creationId xmlns:a16="http://schemas.microsoft.com/office/drawing/2014/main" id="{B92DCCB1-EC7D-1941-916B-A488B42F027C}"/>
                </a:ext>
              </a:extLst>
            </p:cNvPr>
            <p:cNvSpPr/>
            <p:nvPr/>
          </p:nvSpPr>
          <p:spPr>
            <a:xfrm>
              <a:off x="7610300" y="2772869"/>
              <a:ext cx="767074" cy="767074"/>
            </a:xfrm>
            <a:prstGeom prst="smileyFac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 dirty="0">
                <a:latin typeface="+mj-lt"/>
              </a:endParaRPr>
            </a:p>
          </p:txBody>
        </p:sp>
        <p:sp>
          <p:nvSpPr>
            <p:cNvPr id="60" name="42 Elipse">
              <a:extLst>
                <a:ext uri="{FF2B5EF4-FFF2-40B4-BE49-F238E27FC236}">
                  <a16:creationId xmlns:a16="http://schemas.microsoft.com/office/drawing/2014/main" id="{597F9C06-2084-6948-A080-9F43C8BAA068}"/>
                </a:ext>
              </a:extLst>
            </p:cNvPr>
            <p:cNvSpPr/>
            <p:nvPr/>
          </p:nvSpPr>
          <p:spPr>
            <a:xfrm>
              <a:off x="5795326" y="3843146"/>
              <a:ext cx="1440000" cy="119025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1" name="39 Elipse">
              <a:extLst>
                <a:ext uri="{FF2B5EF4-FFF2-40B4-BE49-F238E27FC236}">
                  <a16:creationId xmlns:a16="http://schemas.microsoft.com/office/drawing/2014/main" id="{58193937-3774-194C-901A-408E73C0DF2A}"/>
                </a:ext>
              </a:extLst>
            </p:cNvPr>
            <p:cNvSpPr/>
            <p:nvPr/>
          </p:nvSpPr>
          <p:spPr>
            <a:xfrm>
              <a:off x="4230773" y="4750158"/>
              <a:ext cx="1127114" cy="112711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2" name="41 Elipse">
              <a:extLst>
                <a:ext uri="{FF2B5EF4-FFF2-40B4-BE49-F238E27FC236}">
                  <a16:creationId xmlns:a16="http://schemas.microsoft.com/office/drawing/2014/main" id="{FAA095C7-4939-5348-8BF6-F643A9FA569A}"/>
                </a:ext>
              </a:extLst>
            </p:cNvPr>
            <p:cNvSpPr/>
            <p:nvPr/>
          </p:nvSpPr>
          <p:spPr>
            <a:xfrm>
              <a:off x="2390014" y="3834641"/>
              <a:ext cx="1440000" cy="119025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3" name="37 Elipse">
              <a:extLst>
                <a:ext uri="{FF2B5EF4-FFF2-40B4-BE49-F238E27FC236}">
                  <a16:creationId xmlns:a16="http://schemas.microsoft.com/office/drawing/2014/main" id="{C96E2934-A621-D64A-A9AB-529AA5DF7F7B}"/>
                </a:ext>
              </a:extLst>
            </p:cNvPr>
            <p:cNvSpPr/>
            <p:nvPr/>
          </p:nvSpPr>
          <p:spPr>
            <a:xfrm>
              <a:off x="4230774" y="1293774"/>
              <a:ext cx="1127114" cy="112711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4" name="38 Elipse">
              <a:extLst>
                <a:ext uri="{FF2B5EF4-FFF2-40B4-BE49-F238E27FC236}">
                  <a16:creationId xmlns:a16="http://schemas.microsoft.com/office/drawing/2014/main" id="{2B99C609-0F79-FC4B-BB31-2E8AEC9F7FEA}"/>
                </a:ext>
              </a:extLst>
            </p:cNvPr>
            <p:cNvSpPr/>
            <p:nvPr/>
          </p:nvSpPr>
          <p:spPr>
            <a:xfrm>
              <a:off x="5951769" y="1293774"/>
              <a:ext cx="1127114" cy="112711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5" name="36 Elipse">
              <a:extLst>
                <a:ext uri="{FF2B5EF4-FFF2-40B4-BE49-F238E27FC236}">
                  <a16:creationId xmlns:a16="http://schemas.microsoft.com/office/drawing/2014/main" id="{88DC6C3E-667A-F946-8DE8-70B4125C19CB}"/>
                </a:ext>
              </a:extLst>
            </p:cNvPr>
            <p:cNvSpPr/>
            <p:nvPr/>
          </p:nvSpPr>
          <p:spPr>
            <a:xfrm>
              <a:off x="2546457" y="1293774"/>
              <a:ext cx="1127114" cy="112711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" name="Text Box 11">
              <a:extLst>
                <a:ext uri="{FF2B5EF4-FFF2-40B4-BE49-F238E27FC236}">
                  <a16:creationId xmlns:a16="http://schemas.microsoft.com/office/drawing/2014/main" id="{DD66BD31-0A97-134C-8A8C-A45FDDFBDB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4508" y="1373867"/>
              <a:ext cx="891013" cy="83099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es-ES_tradnl" sz="1200" b="1" dirty="0">
                  <a:latin typeface="+mj-lt"/>
                </a:rPr>
                <a:t>Barrera</a:t>
              </a:r>
            </a:p>
            <a:p>
              <a:pPr algn="ctr"/>
              <a:r>
                <a:rPr lang="es-ES_tradnl" sz="1200" b="1" dirty="0">
                  <a:latin typeface="+mj-lt"/>
                </a:rPr>
                <a:t>percepción</a:t>
              </a:r>
            </a:p>
            <a:p>
              <a:pPr algn="ctr"/>
              <a:r>
                <a:rPr lang="es-ES_tradnl" sz="1200" b="1" dirty="0">
                  <a:latin typeface="+mj-lt"/>
                </a:rPr>
                <a:t>física</a:t>
              </a:r>
            </a:p>
            <a:p>
              <a:pPr algn="ctr"/>
              <a:r>
                <a:rPr lang="es-ES_tradnl" sz="1200" dirty="0">
                  <a:latin typeface="+mj-lt"/>
                </a:rPr>
                <a:t>(captación)</a:t>
              </a:r>
            </a:p>
          </p:txBody>
        </p:sp>
        <p:sp>
          <p:nvSpPr>
            <p:cNvPr id="67" name="Text Box 14">
              <a:extLst>
                <a:ext uri="{FF2B5EF4-FFF2-40B4-BE49-F238E27FC236}">
                  <a16:creationId xmlns:a16="http://schemas.microsoft.com/office/drawing/2014/main" id="{E40A3429-5A36-164A-82D3-8747B1487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7611" y="1373867"/>
              <a:ext cx="1093441" cy="83099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es-ES_tradnl" sz="1200" b="1" dirty="0">
                  <a:latin typeface="+mj-lt"/>
                </a:rPr>
                <a:t>Barrera</a:t>
              </a:r>
            </a:p>
            <a:p>
              <a:pPr algn="ctr"/>
              <a:r>
                <a:rPr lang="es-ES_tradnl" sz="1200" b="1" dirty="0">
                  <a:latin typeface="+mj-lt"/>
                </a:rPr>
                <a:t>percepción</a:t>
              </a:r>
            </a:p>
            <a:p>
              <a:pPr algn="ctr"/>
              <a:r>
                <a:rPr lang="es-ES_tradnl" sz="1200" b="1" dirty="0">
                  <a:latin typeface="+mj-lt"/>
                </a:rPr>
                <a:t>intelectual</a:t>
              </a:r>
            </a:p>
            <a:p>
              <a:pPr algn="ctr"/>
              <a:r>
                <a:rPr lang="es-ES_tradnl" sz="1200" dirty="0">
                  <a:latin typeface="+mj-lt"/>
                </a:rPr>
                <a:t>(comprensión)</a:t>
              </a:r>
            </a:p>
          </p:txBody>
        </p:sp>
        <p:sp>
          <p:nvSpPr>
            <p:cNvPr id="68" name="Text Box 15">
              <a:extLst>
                <a:ext uri="{FF2B5EF4-FFF2-40B4-BE49-F238E27FC236}">
                  <a16:creationId xmlns:a16="http://schemas.microsoft.com/office/drawing/2014/main" id="{70A33708-CFC8-2740-943A-AC78C39644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5900" y="4941168"/>
              <a:ext cx="716863" cy="86177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s-ES"/>
              </a:defPPr>
              <a:lvl1pPr algn="ctr">
                <a:defRPr sz="1200" b="1">
                  <a:latin typeface="+mj-lt"/>
                </a:defRPr>
              </a:lvl1pPr>
            </a:lstStyle>
            <a:p>
              <a:r>
                <a:rPr lang="es-ES_tradnl" sz="1000" b="0" dirty="0"/>
                <a:t>idioma</a:t>
              </a:r>
            </a:p>
            <a:p>
              <a:r>
                <a:rPr lang="es-ES_tradnl" sz="1000" b="0" dirty="0"/>
                <a:t>formación</a:t>
              </a:r>
            </a:p>
            <a:p>
              <a:r>
                <a:rPr lang="es-ES_tradnl" sz="1000" b="0" dirty="0"/>
                <a:t> lenguaje</a:t>
              </a:r>
            </a:p>
            <a:p>
              <a:r>
                <a:rPr lang="es-ES_tradnl" sz="1000" b="0" dirty="0"/>
                <a:t>cultura</a:t>
              </a:r>
            </a:p>
            <a:p>
              <a:r>
                <a:rPr lang="es-ES_tradnl" sz="1000" b="0" dirty="0"/>
                <a:t>…</a:t>
              </a:r>
            </a:p>
          </p:txBody>
        </p:sp>
        <p:sp>
          <p:nvSpPr>
            <p:cNvPr id="69" name="Text Box 17">
              <a:extLst>
                <a:ext uri="{FF2B5EF4-FFF2-40B4-BE49-F238E27FC236}">
                  <a16:creationId xmlns:a16="http://schemas.microsoft.com/office/drawing/2014/main" id="{B6AB5C93-74D2-3443-85B1-D8A466E9F4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7853" y="1373867"/>
              <a:ext cx="974946" cy="83099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es-ES_tradnl" sz="1200" b="1" dirty="0">
                  <a:latin typeface="+mj-lt"/>
                </a:rPr>
                <a:t>Barrera</a:t>
              </a:r>
            </a:p>
            <a:p>
              <a:pPr algn="ctr"/>
              <a:r>
                <a:rPr lang="es-ES_tradnl" sz="1200" b="1" dirty="0">
                  <a:latin typeface="+mj-lt"/>
                </a:rPr>
                <a:t>percepción</a:t>
              </a:r>
            </a:p>
            <a:p>
              <a:pPr algn="ctr"/>
              <a:r>
                <a:rPr lang="es-ES_tradnl" sz="1200" b="1" dirty="0">
                  <a:latin typeface="+mj-lt"/>
                </a:rPr>
                <a:t>psicológica</a:t>
              </a:r>
            </a:p>
            <a:p>
              <a:pPr algn="ctr"/>
              <a:r>
                <a:rPr lang="es-ES_tradnl" sz="1200" dirty="0">
                  <a:latin typeface="+mj-lt"/>
                </a:rPr>
                <a:t>(disposición)</a:t>
              </a:r>
            </a:p>
          </p:txBody>
        </p:sp>
        <p:sp>
          <p:nvSpPr>
            <p:cNvPr id="70" name="Text Box 18">
              <a:extLst>
                <a:ext uri="{FF2B5EF4-FFF2-40B4-BE49-F238E27FC236}">
                  <a16:creationId xmlns:a16="http://schemas.microsoft.com/office/drawing/2014/main" id="{E0389F91-B06A-A84C-8E0D-72711D49BE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7313" y="4009232"/>
              <a:ext cx="696024" cy="101566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s-ES"/>
              </a:defPPr>
              <a:lvl1pPr algn="ctr">
                <a:defRPr sz="1200" b="1">
                  <a:latin typeface="+mj-lt"/>
                </a:defRPr>
              </a:lvl1pPr>
            </a:lstStyle>
            <a:p>
              <a:r>
                <a:rPr lang="es-ES_tradnl" sz="1000" b="0" dirty="0"/>
                <a:t>miedo</a:t>
              </a:r>
            </a:p>
            <a:p>
              <a:r>
                <a:rPr lang="es-ES_tradnl" sz="1000" b="0" dirty="0"/>
                <a:t>cansancio</a:t>
              </a:r>
            </a:p>
            <a:p>
              <a:r>
                <a:rPr lang="es-ES_tradnl" sz="1000" b="0" dirty="0"/>
                <a:t>rivalidad</a:t>
              </a:r>
            </a:p>
            <a:p>
              <a:r>
                <a:rPr lang="es-ES_tradnl" sz="1000" b="0" dirty="0"/>
                <a:t>actitudes</a:t>
              </a:r>
            </a:p>
            <a:p>
              <a:r>
                <a:rPr lang="es-ES_tradnl" sz="1000" b="0" dirty="0"/>
                <a:t>prejuicios</a:t>
              </a:r>
            </a:p>
            <a:p>
              <a:r>
                <a:rPr lang="es-ES_tradnl" sz="1000" b="0" dirty="0"/>
                <a:t>…</a:t>
              </a:r>
            </a:p>
          </p:txBody>
        </p:sp>
        <p:sp>
          <p:nvSpPr>
            <p:cNvPr id="71" name="18 Cara sonriente">
              <a:extLst>
                <a:ext uri="{FF2B5EF4-FFF2-40B4-BE49-F238E27FC236}">
                  <a16:creationId xmlns:a16="http://schemas.microsoft.com/office/drawing/2014/main" id="{CD115D3B-3A97-124B-B8DF-A8FE11364F6A}"/>
                </a:ext>
              </a:extLst>
            </p:cNvPr>
            <p:cNvSpPr/>
            <p:nvPr/>
          </p:nvSpPr>
          <p:spPr>
            <a:xfrm>
              <a:off x="1284646" y="2772869"/>
              <a:ext cx="767074" cy="767074"/>
            </a:xfrm>
            <a:prstGeom prst="smileyFac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 dirty="0">
                <a:latin typeface="+mj-lt"/>
              </a:endParaRPr>
            </a:p>
          </p:txBody>
        </p:sp>
        <p:grpSp>
          <p:nvGrpSpPr>
            <p:cNvPr id="72" name="43 Grupo">
              <a:extLst>
                <a:ext uri="{FF2B5EF4-FFF2-40B4-BE49-F238E27FC236}">
                  <a16:creationId xmlns:a16="http://schemas.microsoft.com/office/drawing/2014/main" id="{6553F161-7926-454D-8246-6E9F03B82FA3}"/>
                </a:ext>
              </a:extLst>
            </p:cNvPr>
            <p:cNvGrpSpPr/>
            <p:nvPr/>
          </p:nvGrpSpPr>
          <p:grpSpPr>
            <a:xfrm>
              <a:off x="2267744" y="2916806"/>
              <a:ext cx="5184576" cy="440186"/>
              <a:chOff x="2267744" y="2916806"/>
              <a:chExt cx="5184576" cy="440186"/>
            </a:xfrm>
          </p:grpSpPr>
          <p:sp>
            <p:nvSpPr>
              <p:cNvPr id="77" name="31 Flecha abajo">
                <a:extLst>
                  <a:ext uri="{FF2B5EF4-FFF2-40B4-BE49-F238E27FC236}">
                    <a16:creationId xmlns:a16="http://schemas.microsoft.com/office/drawing/2014/main" id="{CFCA3231-77B5-F644-8FBD-EB3382B6C9E8}"/>
                  </a:ext>
                </a:extLst>
              </p:cNvPr>
              <p:cNvSpPr/>
              <p:nvPr/>
            </p:nvSpPr>
            <p:spPr>
              <a:xfrm rot="16200000">
                <a:off x="4765761" y="418789"/>
                <a:ext cx="188542" cy="5184576"/>
              </a:xfrm>
              <a:prstGeom prst="down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8" name="32 Flecha abajo">
                <a:extLst>
                  <a:ext uri="{FF2B5EF4-FFF2-40B4-BE49-F238E27FC236}">
                    <a16:creationId xmlns:a16="http://schemas.microsoft.com/office/drawing/2014/main" id="{AD743FB8-01D3-3245-896A-6005F0F3D37C}"/>
                  </a:ext>
                </a:extLst>
              </p:cNvPr>
              <p:cNvSpPr/>
              <p:nvPr/>
            </p:nvSpPr>
            <p:spPr>
              <a:xfrm rot="5400000">
                <a:off x="4765761" y="670433"/>
                <a:ext cx="188542" cy="5184576"/>
              </a:xfrm>
              <a:prstGeom prst="down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73" name="27 Flecha izquierda y derecha">
              <a:extLst>
                <a:ext uri="{FF2B5EF4-FFF2-40B4-BE49-F238E27FC236}">
                  <a16:creationId xmlns:a16="http://schemas.microsoft.com/office/drawing/2014/main" id="{E502ED3B-F887-8848-907F-38BD3F7AE7C5}"/>
                </a:ext>
              </a:extLst>
            </p:cNvPr>
            <p:cNvSpPr/>
            <p:nvPr/>
          </p:nvSpPr>
          <p:spPr>
            <a:xfrm rot="5400000">
              <a:off x="2277569" y="2959360"/>
              <a:ext cx="1664892" cy="291976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4" name="28 Flecha izquierda y derecha">
              <a:extLst>
                <a:ext uri="{FF2B5EF4-FFF2-40B4-BE49-F238E27FC236}">
                  <a16:creationId xmlns:a16="http://schemas.microsoft.com/office/drawing/2014/main" id="{47442FFA-19C8-9A4D-8BEB-DBB0C1E6D16D}"/>
                </a:ext>
              </a:extLst>
            </p:cNvPr>
            <p:cNvSpPr/>
            <p:nvPr/>
          </p:nvSpPr>
          <p:spPr>
            <a:xfrm rot="5400000">
              <a:off x="5682880" y="2967264"/>
              <a:ext cx="1664892" cy="291976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5" name="29 Flecha izquierda y derecha">
              <a:extLst>
                <a:ext uri="{FF2B5EF4-FFF2-40B4-BE49-F238E27FC236}">
                  <a16:creationId xmlns:a16="http://schemas.microsoft.com/office/drawing/2014/main" id="{90D17FE2-DD15-D148-A8CA-1D891A52E3A2}"/>
                </a:ext>
              </a:extLst>
            </p:cNvPr>
            <p:cNvSpPr/>
            <p:nvPr/>
          </p:nvSpPr>
          <p:spPr>
            <a:xfrm rot="5400000">
              <a:off x="3531921" y="3460762"/>
              <a:ext cx="2524820" cy="291976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6" name="Text Box 15">
              <a:extLst>
                <a:ext uri="{FF2B5EF4-FFF2-40B4-BE49-F238E27FC236}">
                  <a16:creationId xmlns:a16="http://schemas.microsoft.com/office/drawing/2014/main" id="{898AE0E6-C308-F146-830B-FE67BD96BF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5986" y="4007386"/>
              <a:ext cx="1568057" cy="86177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s-ES"/>
              </a:defPPr>
              <a:lvl1pPr algn="ctr">
                <a:defRPr sz="1000" b="0">
                  <a:latin typeface="+mj-lt"/>
                </a:defRPr>
              </a:lvl1pPr>
            </a:lstStyle>
            <a:p>
              <a:r>
                <a:rPr lang="es-ES_tradnl" dirty="0"/>
                <a:t>oído</a:t>
              </a:r>
            </a:p>
            <a:p>
              <a:r>
                <a:rPr lang="es-ES_tradnl" dirty="0"/>
                <a:t>vista</a:t>
              </a:r>
            </a:p>
            <a:p>
              <a:r>
                <a:rPr lang="es-ES_tradnl" dirty="0"/>
                <a:t>dificultades para vocalizar</a:t>
              </a:r>
            </a:p>
            <a:p>
              <a:r>
                <a:rPr lang="es-ES_tradnl" dirty="0"/>
                <a:t>ruido provocado</a:t>
              </a:r>
            </a:p>
            <a:p>
              <a:r>
                <a:rPr lang="es-ES_tradnl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0568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1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02532" y="2341158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Causas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deficiente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comunicación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25" name="Group 1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7" name="Rectangle 1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82962"/>
              </p:ext>
            </p:extLst>
          </p:nvPr>
        </p:nvGraphicFramePr>
        <p:xfrm>
          <a:off x="5922492" y="1653337"/>
          <a:ext cx="5536003" cy="349257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65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2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7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086">
                <a:tc>
                  <a:txBody>
                    <a:bodyPr/>
                    <a:lstStyle/>
                    <a:p>
                      <a:pPr algn="ctr"/>
                      <a:r>
                        <a:rPr lang="es-ES" sz="1700"/>
                        <a:t>Querer</a:t>
                      </a:r>
                    </a:p>
                  </a:txBody>
                  <a:tcPr marL="87359" marR="87359" marT="43680" marB="43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/>
                        <a:t>Saber</a:t>
                      </a:r>
                    </a:p>
                  </a:txBody>
                  <a:tcPr marL="87359" marR="87359" marT="43680" marB="43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/>
                        <a:t>Poder</a:t>
                      </a:r>
                    </a:p>
                  </a:txBody>
                  <a:tcPr marL="87359" marR="87359" marT="43680" marB="436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488">
                <a:tc>
                  <a:txBody>
                    <a:bodyPr/>
                    <a:lstStyle/>
                    <a:p>
                      <a:pPr marL="285750" lvl="1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s-ES_tradnl" sz="1500" b="1" kern="1200" dirty="0">
                          <a:solidFill>
                            <a:schemeClr val="dk1"/>
                          </a:solidFill>
                        </a:rPr>
                        <a:t>Falta de interés.</a:t>
                      </a:r>
                    </a:p>
                    <a:p>
                      <a:pPr marL="285750" lvl="1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s-ES_tradnl" sz="1500" kern="1200" dirty="0">
                          <a:solidFill>
                            <a:schemeClr val="dk1"/>
                          </a:solidFill>
                        </a:rPr>
                        <a:t>Utilizar la falta de tiempo como excusa.</a:t>
                      </a:r>
                    </a:p>
                    <a:p>
                      <a:pPr marL="285750" lvl="1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s-ES_tradnl" sz="1500" kern="1200" dirty="0">
                          <a:solidFill>
                            <a:schemeClr val="dk1"/>
                          </a:solidFill>
                        </a:rPr>
                        <a:t>Miedo a compartir la información.</a:t>
                      </a:r>
                    </a:p>
                    <a:p>
                      <a:pPr marL="285750" lvl="1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s-ES_tradnl" sz="1500" kern="1200" dirty="0">
                          <a:solidFill>
                            <a:schemeClr val="dk1"/>
                          </a:solidFill>
                        </a:rPr>
                        <a:t>Estilo de liderazgo autoritario y distante.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es-E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359" marR="87359" marT="43680" marB="43680"/>
                </a:tc>
                <a:tc>
                  <a:txBody>
                    <a:bodyPr/>
                    <a:lstStyle/>
                    <a:p>
                      <a:pPr marL="2857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</a:pPr>
                      <a:r>
                        <a:rPr lang="es-ES_tradnl" sz="1500" kern="1200">
                          <a:solidFill>
                            <a:schemeClr val="dk1"/>
                          </a:solidFill>
                        </a:rPr>
                        <a:t>Falta de escucha.</a:t>
                      </a:r>
                    </a:p>
                    <a:p>
                      <a:pPr marL="2857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</a:pPr>
                      <a:r>
                        <a:rPr lang="es-ES_tradnl" sz="1500" b="1" kern="1200">
                          <a:solidFill>
                            <a:schemeClr val="dk1"/>
                          </a:solidFill>
                        </a:rPr>
                        <a:t>Mal uso de los canales de comunicación existentes.</a:t>
                      </a:r>
                    </a:p>
                    <a:p>
                      <a:pPr marL="2857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</a:pPr>
                      <a:r>
                        <a:rPr lang="es-ES_tradnl" sz="1500" kern="1200">
                          <a:solidFill>
                            <a:schemeClr val="dk1"/>
                          </a:solidFill>
                        </a:rPr>
                        <a:t>Falta de habilidades de comunicación.</a:t>
                      </a:r>
                    </a:p>
                    <a:p>
                      <a:pPr marL="285750" lvl="1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es-ES" sz="15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359" marR="87359" marT="43680" marB="43680"/>
                </a:tc>
                <a:tc>
                  <a:txBody>
                    <a:bodyPr/>
                    <a:lstStyle/>
                    <a:p>
                      <a:pPr marL="2857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</a:pPr>
                      <a:r>
                        <a:rPr lang="es-ES_tradnl" sz="1500" kern="1200" dirty="0">
                          <a:solidFill>
                            <a:schemeClr val="dk1"/>
                          </a:solidFill>
                        </a:rPr>
                        <a:t>Excesivos niveles.</a:t>
                      </a:r>
                    </a:p>
                    <a:p>
                      <a:pPr marL="2857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</a:pPr>
                      <a:r>
                        <a:rPr lang="es-ES_tradnl" sz="1500" kern="1200" dirty="0">
                          <a:solidFill>
                            <a:schemeClr val="dk1"/>
                          </a:solidFill>
                        </a:rPr>
                        <a:t>Ausencia de canales formales de comunicación.</a:t>
                      </a:r>
                    </a:p>
                    <a:p>
                      <a:pPr marL="2857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</a:pPr>
                      <a:r>
                        <a:rPr lang="es-ES_tradnl" sz="1500" kern="1200" dirty="0">
                          <a:solidFill>
                            <a:schemeClr val="dk1"/>
                          </a:solidFill>
                        </a:rPr>
                        <a:t>Falta de costumbre (cultura).</a:t>
                      </a:r>
                      <a:endParaRPr lang="es-ES_tradnl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359" marR="87359" marT="43680" marB="436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481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BE9D4D-0782-1B47-B13E-9CC9D9312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498" y="2297247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 err="1"/>
              <a:t>Dinámica</a:t>
            </a:r>
            <a:r>
              <a:rPr lang="en-US" sz="5400" dirty="0"/>
              <a:t> de los </a:t>
            </a:r>
            <a:r>
              <a:rPr lang="en-US" sz="5400" dirty="0" err="1"/>
              <a:t>dibujos</a:t>
            </a:r>
            <a:endParaRPr lang="en-US" sz="54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Dibujos de Formas geométricas 3D, para colorear, descargar e imprimir |  Colorear imágenes">
            <a:extLst>
              <a:ext uri="{FF2B5EF4-FFF2-40B4-BE49-F238E27FC236}">
                <a16:creationId xmlns:a16="http://schemas.microsoft.com/office/drawing/2014/main" id="{CAEB7214-3C5F-B94C-9889-960DE3A4F8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" r="-2" b="-2"/>
          <a:stretch/>
        </p:blipFill>
        <p:spPr bwMode="auto">
          <a:xfrm>
            <a:off x="5922492" y="666728"/>
            <a:ext cx="553600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092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79265C-E1FA-0445-ABC0-8C740414E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Roles de clientes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Cómo manejar los diferentes tipos de clientes? | Impulsa Popular | Banco  Popular Dominicano : Impulsa Popular | Banco Popular Dominicano">
            <a:extLst>
              <a:ext uri="{FF2B5EF4-FFF2-40B4-BE49-F238E27FC236}">
                <a16:creationId xmlns:a16="http://schemas.microsoft.com/office/drawing/2014/main" id="{0FBB2048-5493-4A4C-87CB-EB19FEA95B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6" b="-1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0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3B9E3E-4FAE-224C-990E-1ABC70AD7C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70670" y="1201175"/>
            <a:ext cx="8989418" cy="5013357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2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2EBCE1A-B815-7F4A-BD6F-FB0C707C95D2}"/>
              </a:ext>
            </a:extLst>
          </p:cNvPr>
          <p:cNvSpPr txBox="1"/>
          <p:nvPr/>
        </p:nvSpPr>
        <p:spPr>
          <a:xfrm>
            <a:off x="645858" y="5110423"/>
            <a:ext cx="10906061" cy="6715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dirty="0" err="1">
                <a:latin typeface="+mj-lt"/>
                <a:ea typeface="+mj-ea"/>
                <a:cs typeface="+mj-cs"/>
              </a:rPr>
              <a:t>Presentación</a:t>
            </a:r>
            <a:r>
              <a:rPr lang="en-US" sz="4100" dirty="0">
                <a:latin typeface="+mj-lt"/>
                <a:ea typeface="+mj-ea"/>
                <a:cs typeface="+mj-cs"/>
              </a:rPr>
              <a:t> de </a:t>
            </a:r>
            <a:r>
              <a:rPr lang="en-US" sz="4100" dirty="0" err="1">
                <a:latin typeface="+mj-lt"/>
                <a:ea typeface="+mj-ea"/>
                <a:cs typeface="+mj-cs"/>
              </a:rPr>
              <a:t>cada</a:t>
            </a:r>
            <a:r>
              <a:rPr lang="en-US" sz="4100" dirty="0">
                <a:latin typeface="+mj-lt"/>
                <a:ea typeface="+mj-ea"/>
                <a:cs typeface="+mj-cs"/>
              </a:rPr>
              <a:t> uno…</a:t>
            </a:r>
          </a:p>
        </p:txBody>
      </p:sp>
      <p:sp>
        <p:nvSpPr>
          <p:cNvPr id="1028" name="Rectangle 70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Archivos del blog - Webeuropa">
            <a:extLst>
              <a:ext uri="{FF2B5EF4-FFF2-40B4-BE49-F238E27FC236}">
                <a16:creationId xmlns:a16="http://schemas.microsoft.com/office/drawing/2014/main" id="{146FC109-3000-3049-A9FF-F2994E2D1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2" r="-1" b="2442"/>
          <a:stretch/>
        </p:blipFill>
        <p:spPr bwMode="auto">
          <a:xfrm>
            <a:off x="2170029" y="804672"/>
            <a:ext cx="7851943" cy="35546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223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F08170-0A82-5B42-9FAC-2120279A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La farmacia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Dibujos para pacientes">
            <a:extLst>
              <a:ext uri="{FF2B5EF4-FFF2-40B4-BE49-F238E27FC236}">
                <a16:creationId xmlns:a16="http://schemas.microsoft.com/office/drawing/2014/main" id="{B0C194FF-EEF7-C946-84BE-57DB645B69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" r="9907" b="-1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68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ECF9A7-6EE4-2C48-9780-CF1B9C054FF6}"/>
              </a:ext>
            </a:extLst>
          </p:cNvPr>
          <p:cNvSpPr txBox="1"/>
          <p:nvPr/>
        </p:nvSpPr>
        <p:spPr>
          <a:xfrm>
            <a:off x="607527" y="720837"/>
            <a:ext cx="10905066" cy="4907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 err="1"/>
              <a:t>Cómo</a:t>
            </a:r>
            <a:r>
              <a:rPr lang="en-US" sz="4000" dirty="0"/>
              <a:t> </a:t>
            </a:r>
            <a:r>
              <a:rPr lang="en-US" sz="4000" dirty="0" err="1"/>
              <a:t>mejorar</a:t>
            </a:r>
            <a:r>
              <a:rPr lang="en-US" sz="4000" dirty="0"/>
              <a:t> el </a:t>
            </a:r>
            <a:r>
              <a:rPr lang="en-US" sz="4000" dirty="0" err="1"/>
              <a:t>servicio</a:t>
            </a:r>
            <a:r>
              <a:rPr lang="en-US" sz="4000" dirty="0"/>
              <a:t> de </a:t>
            </a:r>
            <a:r>
              <a:rPr lang="en-US" sz="4000" dirty="0" err="1"/>
              <a:t>nuestros</a:t>
            </a:r>
            <a:r>
              <a:rPr lang="en-US" sz="4000" dirty="0"/>
              <a:t> </a:t>
            </a:r>
            <a:r>
              <a:rPr lang="en-US" sz="4000" dirty="0" err="1"/>
              <a:t>clientes</a:t>
            </a:r>
            <a:r>
              <a:rPr lang="en-US" sz="4000" dirty="0"/>
              <a:t> y la </a:t>
            </a:r>
            <a:r>
              <a:rPr lang="en-US" sz="4000" dirty="0" err="1"/>
              <a:t>comunicación</a:t>
            </a:r>
            <a:r>
              <a:rPr lang="en-US" sz="4000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1.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2.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3.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4.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5.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6.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7.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8.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9.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10.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14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s-ES_tradnl" sz="3600" dirty="0"/>
              <a:t>Identificando al cliente</a:t>
            </a:r>
            <a:endParaRPr lang="es-ES" sz="36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1286934" y="1345815"/>
            <a:ext cx="6842935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000" b="1" dirty="0">
                <a:ea typeface="Verdana" pitchFamily="34" charset="0"/>
              </a:rPr>
              <a:t>Nos demanda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/>
              <a:t>Que lo escuchemos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/>
              <a:t>Lo conozcamos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/>
              <a:t>Lo comprendamos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/>
              <a:t>Lo ayudemos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/>
              <a:t>Lo orientemos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/>
              <a:t>Seamos claros y cercanos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/>
              <a:t>No seamos indiferentes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/>
              <a:t>Que solucionemos</a:t>
            </a:r>
          </a:p>
          <a:p>
            <a:endParaRPr lang="es-ES" sz="2000" dirty="0">
              <a:ea typeface="Verdana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2" r="20073" b="1"/>
          <a:stretch/>
        </p:blipFill>
        <p:spPr>
          <a:xfrm>
            <a:off x="8129870" y="2236816"/>
            <a:ext cx="3486312" cy="3486312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66040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s-ES_tradnl" sz="3600" dirty="0"/>
              <a:t>Identificando a la persona usuaria</a:t>
            </a:r>
            <a:endParaRPr lang="es-ES" sz="36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1150497" y="1577515"/>
            <a:ext cx="6842935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000" b="1" dirty="0">
                <a:ea typeface="Verdana" pitchFamily="34" charset="0"/>
              </a:rPr>
              <a:t>Es quien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/>
              <a:t>Recibe el servicio.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/>
              <a:t>Quien tiene una necesidad.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/>
              <a:t>Quien decide.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/>
              <a:t>El que define la calidad.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/>
              <a:t>El que inconscientemente evalúa nuestro servicio.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/>
              <a:t>El que tiene derecho a reclamar y exigir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/>
              <a:t>El que busca la mejor opción y la mejor publicidad.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/>
              <a:t>El que hace uso de mis servicios.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/>
              <a:t>El que no siempre tiene la razón, pero es el que va primero. </a:t>
            </a:r>
          </a:p>
          <a:p>
            <a:endParaRPr lang="es-ES" sz="2000" dirty="0">
              <a:ea typeface="Verdana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5" r="30000" b="1"/>
          <a:stretch/>
        </p:blipFill>
        <p:spPr>
          <a:xfrm>
            <a:off x="8129870" y="2236816"/>
            <a:ext cx="3486312" cy="3486312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56820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s-ES_tradnl" sz="3600" dirty="0"/>
              <a:t>La persona usuaria:</a:t>
            </a:r>
            <a:endParaRPr lang="es-ES" sz="36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1027962" y="1457471"/>
            <a:ext cx="1090506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000" b="1" dirty="0">
                <a:ea typeface="Verdana" pitchFamily="34" charset="0"/>
              </a:rPr>
              <a:t>Las personas que acude a nosotros están:</a:t>
            </a:r>
          </a:p>
          <a:p>
            <a:pPr marL="0" indent="0">
              <a:buNone/>
            </a:pPr>
            <a:r>
              <a:rPr lang="es-ES" sz="2000" dirty="0">
                <a:ea typeface="Verdana" pitchFamily="34" charset="0"/>
              </a:rPr>
              <a:t>1.</a:t>
            </a:r>
          </a:p>
          <a:p>
            <a:pPr marL="0" indent="0">
              <a:buNone/>
            </a:pPr>
            <a:r>
              <a:rPr lang="es-ES" sz="2000" dirty="0">
                <a:ea typeface="Verdana" pitchFamily="34" charset="0"/>
              </a:rPr>
              <a:t>2.</a:t>
            </a:r>
          </a:p>
          <a:p>
            <a:pPr marL="0" indent="0">
              <a:buNone/>
            </a:pPr>
            <a:r>
              <a:rPr lang="es-ES" sz="2000" dirty="0">
                <a:ea typeface="Verdana" pitchFamily="34" charset="0"/>
              </a:rPr>
              <a:t>3.</a:t>
            </a:r>
          </a:p>
          <a:p>
            <a:pPr marL="0" indent="0">
              <a:buNone/>
            </a:pPr>
            <a:r>
              <a:rPr lang="es-ES" sz="2000" dirty="0">
                <a:ea typeface="Verdana" pitchFamily="34" charset="0"/>
              </a:rPr>
              <a:t>4.</a:t>
            </a:r>
          </a:p>
          <a:p>
            <a:pPr marL="0" indent="0">
              <a:buNone/>
            </a:pPr>
            <a:r>
              <a:rPr lang="es-ES" sz="2000" dirty="0">
                <a:ea typeface="Verdana" pitchFamily="34" charset="0"/>
              </a:rPr>
              <a:t>5.</a:t>
            </a:r>
          </a:p>
          <a:p>
            <a:pPr marL="0" indent="0">
              <a:buNone/>
            </a:pPr>
            <a:r>
              <a:rPr lang="es-ES" sz="2000" dirty="0">
                <a:ea typeface="Verdana" pitchFamily="34" charset="0"/>
              </a:rPr>
              <a:t>6.</a:t>
            </a:r>
          </a:p>
          <a:p>
            <a:pPr marL="0" indent="0">
              <a:buNone/>
            </a:pPr>
            <a:r>
              <a:rPr lang="es-ES" sz="2000" dirty="0">
                <a:ea typeface="Verdana" pitchFamily="34" charset="0"/>
              </a:rPr>
              <a:t>7.</a:t>
            </a:r>
          </a:p>
          <a:p>
            <a:pPr marL="0" indent="0">
              <a:buNone/>
            </a:pPr>
            <a:r>
              <a:rPr lang="es-ES" sz="2000" dirty="0">
                <a:ea typeface="Verdana" pitchFamily="34" charset="0"/>
              </a:rPr>
              <a:t>8.</a:t>
            </a:r>
          </a:p>
          <a:p>
            <a:pPr marL="0" indent="0">
              <a:buNone/>
            </a:pPr>
            <a:endParaRPr lang="es-ES" sz="2000" dirty="0">
              <a:ea typeface="Verdana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03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721867-B56F-6E4A-A903-411DBFD033F4}"/>
              </a:ext>
            </a:extLst>
          </p:cNvPr>
          <p:cNvSpPr txBox="1"/>
          <p:nvPr/>
        </p:nvSpPr>
        <p:spPr>
          <a:xfrm>
            <a:off x="1113810" y="3130041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dirty="0">
                <a:latin typeface="+mj-lt"/>
                <a:ea typeface="+mj-ea"/>
                <a:cs typeface="+mj-cs"/>
              </a:rPr>
              <a:t>10 </a:t>
            </a:r>
            <a:r>
              <a:rPr lang="en-US" sz="3800" dirty="0" err="1">
                <a:latin typeface="+mj-lt"/>
                <a:ea typeface="+mj-ea"/>
                <a:cs typeface="+mj-cs"/>
              </a:rPr>
              <a:t>principales</a:t>
            </a:r>
            <a:r>
              <a:rPr lang="en-US" sz="3800" dirty="0">
                <a:latin typeface="+mj-lt"/>
                <a:ea typeface="+mj-ea"/>
                <a:cs typeface="+mj-cs"/>
              </a:rPr>
              <a:t> </a:t>
            </a:r>
            <a:r>
              <a:rPr lang="en-US" sz="3800" dirty="0" err="1">
                <a:latin typeface="+mj-lt"/>
                <a:ea typeface="+mj-ea"/>
                <a:cs typeface="+mj-cs"/>
              </a:rPr>
              <a:t>reglas</a:t>
            </a:r>
            <a:r>
              <a:rPr lang="en-US" sz="3800" dirty="0">
                <a:latin typeface="+mj-lt"/>
                <a:ea typeface="+mj-ea"/>
                <a:cs typeface="+mj-cs"/>
              </a:rPr>
              <a:t> de </a:t>
            </a:r>
            <a:r>
              <a:rPr lang="en-US" sz="3800" dirty="0" err="1">
                <a:latin typeface="+mj-lt"/>
                <a:ea typeface="+mj-ea"/>
                <a:cs typeface="+mj-cs"/>
              </a:rPr>
              <a:t>atención</a:t>
            </a:r>
            <a:r>
              <a:rPr lang="en-US" sz="3800" dirty="0">
                <a:latin typeface="+mj-lt"/>
                <a:ea typeface="+mj-ea"/>
                <a:cs typeface="+mj-cs"/>
              </a:rPr>
              <a:t> al </a:t>
            </a:r>
            <a:r>
              <a:rPr lang="en-US" sz="3800" dirty="0" err="1">
                <a:latin typeface="+mj-lt"/>
                <a:ea typeface="+mj-ea"/>
                <a:cs typeface="+mj-cs"/>
              </a:rPr>
              <a:t>cliente</a:t>
            </a:r>
            <a:endParaRPr lang="en-US" sz="3800" dirty="0"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C8C1EE7F-838B-EE4A-92AB-5A6F38352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9" b="1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82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43467" y="321734"/>
            <a:ext cx="5136416" cy="1135737"/>
          </a:xfrm>
        </p:spPr>
        <p:txBody>
          <a:bodyPr>
            <a:normAutofit/>
          </a:bodyPr>
          <a:lstStyle/>
          <a:p>
            <a:r>
              <a:rPr lang="es-ES_tradnl" sz="3600"/>
              <a:t>Activando el circuito: La empatía</a:t>
            </a:r>
            <a:endParaRPr lang="es-ES" sz="360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937623" y="1802959"/>
            <a:ext cx="5136416" cy="439398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_tradnl" sz="2000" b="1" dirty="0">
                <a:ea typeface="Verdana" pitchFamily="34" charset="0"/>
              </a:rPr>
              <a:t>¿QUÉ ES?</a:t>
            </a:r>
            <a:br>
              <a:rPr lang="es-ES_tradnl" sz="2000" b="1" dirty="0">
                <a:ea typeface="Verdana" pitchFamily="34" charset="0"/>
              </a:rPr>
            </a:br>
            <a:r>
              <a:rPr lang="es-ES_tradnl" sz="2000" dirty="0">
                <a:ea typeface="Verdana" pitchFamily="34" charset="0"/>
              </a:rPr>
              <a:t>nuestra capacidad de </a:t>
            </a:r>
            <a:r>
              <a:rPr lang="es-ES_tradnl" sz="2000" b="1" dirty="0">
                <a:ea typeface="Verdana" pitchFamily="34" charset="0"/>
              </a:rPr>
              <a:t>percibir</a:t>
            </a:r>
            <a:r>
              <a:rPr lang="es-ES_tradnl" sz="2000" dirty="0">
                <a:ea typeface="Verdana" pitchFamily="34" charset="0"/>
              </a:rPr>
              <a:t> y </a:t>
            </a:r>
            <a:r>
              <a:rPr lang="es-ES_tradnl" sz="2000" b="1" dirty="0">
                <a:ea typeface="Verdana" pitchFamily="34" charset="0"/>
              </a:rPr>
              <a:t>comprender</a:t>
            </a:r>
            <a:r>
              <a:rPr lang="es-ES_tradnl" sz="2000" dirty="0">
                <a:ea typeface="Verdana" pitchFamily="34" charset="0"/>
              </a:rPr>
              <a:t> el punto de vista de la otra persona. de entender su realidad </a:t>
            </a:r>
          </a:p>
          <a:p>
            <a:pPr>
              <a:spcAft>
                <a:spcPts val="600"/>
              </a:spcAft>
            </a:pPr>
            <a:r>
              <a:rPr lang="es-ES_tradnl" sz="2000" b="1" dirty="0">
                <a:ea typeface="Verdana" pitchFamily="34" charset="0"/>
              </a:rPr>
              <a:t>¿CÓMO ACTUAMOS?</a:t>
            </a:r>
            <a:br>
              <a:rPr lang="es-ES_tradnl" sz="2000" b="1" dirty="0">
                <a:ea typeface="Verdana" pitchFamily="34" charset="0"/>
              </a:rPr>
            </a:br>
            <a:r>
              <a:rPr lang="es-ES_tradnl" sz="2000" dirty="0">
                <a:ea typeface="Verdana" pitchFamily="34" charset="0"/>
              </a:rPr>
              <a:t>nos ponemos las gafas de la otra persona. actuamos desde la </a:t>
            </a:r>
            <a:r>
              <a:rPr lang="es-ES_tradnl" sz="2000" b="1" dirty="0">
                <a:ea typeface="Verdana" pitchFamily="34" charset="0"/>
              </a:rPr>
              <a:t>comprensión</a:t>
            </a:r>
            <a:r>
              <a:rPr lang="es-ES_tradnl" sz="2000" dirty="0">
                <a:ea typeface="Verdana" pitchFamily="34" charset="0"/>
              </a:rPr>
              <a:t> y desde el no juicio. nos expresamos con </a:t>
            </a:r>
            <a:r>
              <a:rPr lang="es-ES_tradnl" sz="2000" b="1" dirty="0">
                <a:ea typeface="Verdana" pitchFamily="34" charset="0"/>
              </a:rPr>
              <a:t>delicadeza</a:t>
            </a:r>
            <a:r>
              <a:rPr lang="es-ES_tradnl" sz="2000" dirty="0">
                <a:ea typeface="Verdana" pitchFamily="34" charset="0"/>
              </a:rPr>
              <a:t>  y no compartimos su sentimiento. actuamos desde la </a:t>
            </a:r>
            <a:r>
              <a:rPr lang="es-ES_tradnl" sz="2000" b="1" dirty="0">
                <a:ea typeface="Verdana" pitchFamily="34" charset="0"/>
              </a:rPr>
              <a:t>escucha</a:t>
            </a:r>
            <a:r>
              <a:rPr lang="es-ES_tradnl" sz="2000" dirty="0">
                <a:ea typeface="Verdana" pitchFamily="34" charset="0"/>
              </a:rPr>
              <a:t> con nuestros </a:t>
            </a:r>
            <a:r>
              <a:rPr lang="es-ES_tradnl" sz="2000" b="1" dirty="0">
                <a:ea typeface="Verdana" pitchFamily="34" charset="0"/>
              </a:rPr>
              <a:t>5 sentidos</a:t>
            </a:r>
          </a:p>
          <a:p>
            <a:pPr>
              <a:spcAft>
                <a:spcPts val="600"/>
              </a:spcAft>
            </a:pPr>
            <a:r>
              <a:rPr lang="es-ES_tradnl" sz="2000" b="1" dirty="0">
                <a:ea typeface="Verdana" pitchFamily="34" charset="0"/>
              </a:rPr>
              <a:t>¿PARA QUÉ SIRVE?</a:t>
            </a:r>
            <a:br>
              <a:rPr lang="es-ES_tradnl" sz="2000" b="1" dirty="0">
                <a:ea typeface="Verdana" pitchFamily="34" charset="0"/>
              </a:rPr>
            </a:br>
            <a:r>
              <a:rPr lang="es-ES_tradnl" sz="2000" dirty="0">
                <a:ea typeface="Verdana" pitchFamily="34" charset="0"/>
              </a:rPr>
              <a:t>para mejorar la comunicación. sobre todo nos va a ayudar a </a:t>
            </a:r>
            <a:r>
              <a:rPr lang="es-ES_tradnl" sz="2000" b="1" dirty="0">
                <a:ea typeface="Verdana" pitchFamily="34" charset="0"/>
              </a:rPr>
              <a:t>resolver problemas </a:t>
            </a:r>
            <a:r>
              <a:rPr lang="es-ES_tradnl" sz="2000" dirty="0">
                <a:ea typeface="Verdana" pitchFamily="34" charset="0"/>
              </a:rPr>
              <a:t>creando un vínculo de cohesión.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4" r="18228"/>
          <a:stretch/>
        </p:blipFill>
        <p:spPr>
          <a:xfrm>
            <a:off x="6423350" y="35483"/>
            <a:ext cx="5779884" cy="685799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4 Rectángulo"/>
          <p:cNvSpPr/>
          <p:nvPr/>
        </p:nvSpPr>
        <p:spPr>
          <a:xfrm>
            <a:off x="3382949" y="6150114"/>
            <a:ext cx="273501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s-ES" sz="1400" i="1" dirty="0">
                <a:latin typeface="+mj-lt"/>
              </a:rPr>
              <a:t>“No me gusta ese hombre. Necesito conocerlo mejor” </a:t>
            </a:r>
            <a:br>
              <a:rPr lang="es-ES" sz="1400" i="1" dirty="0">
                <a:latin typeface="+mj-lt"/>
              </a:rPr>
            </a:br>
            <a:r>
              <a:rPr lang="es-ES" sz="1200" b="1" dirty="0">
                <a:latin typeface="+mj-lt"/>
              </a:rPr>
              <a:t>Abraham Lincoln</a:t>
            </a:r>
          </a:p>
        </p:txBody>
      </p:sp>
    </p:spTree>
    <p:extLst>
      <p:ext uri="{BB962C8B-B14F-4D97-AF65-F5344CB8AC3E}">
        <p14:creationId xmlns:p14="http://schemas.microsoft.com/office/powerpoint/2010/main" val="3862014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es-ES_tradnl"/>
              <a:t>La asertividad es </a:t>
            </a:r>
            <a:r>
              <a:rPr lang="es-ES_tradnl" b="1"/>
              <a:t>Respetar</a:t>
            </a:r>
            <a:endParaRPr lang="es-ES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1" name="5 Marcador de contenido">
            <a:extLst>
              <a:ext uri="{FF2B5EF4-FFF2-40B4-BE49-F238E27FC236}">
                <a16:creationId xmlns:a16="http://schemas.microsoft.com/office/drawing/2014/main" id="{4102AFB9-8442-4D13-8EE7-57793F0930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320928"/>
              </p:ext>
            </p:extLst>
          </p:nvPr>
        </p:nvGraphicFramePr>
        <p:xfrm>
          <a:off x="841248" y="1698527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9473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s-ES_tradnl" sz="3600"/>
              <a:t>Derechos de las personas asertivas</a:t>
            </a:r>
            <a:endParaRPr lang="es-ES" sz="360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1014060" y="1457471"/>
            <a:ext cx="6635480" cy="439398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s-ES" sz="2000" dirty="0"/>
              <a:t>A ser juez de tus propios comportamientos. Eres el responsable de la ejecución y de las  consecuencias de lo que sientes, piensas y haces.</a:t>
            </a:r>
          </a:p>
          <a:p>
            <a:pPr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s-ES" sz="2000" dirty="0"/>
              <a:t>A juzgar si eres tú el que tiene que encontrar solución a los problemas de otros.</a:t>
            </a:r>
          </a:p>
          <a:p>
            <a:pPr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s-ES" sz="2000" dirty="0"/>
              <a:t>A cambiar de opinión.</a:t>
            </a:r>
          </a:p>
          <a:p>
            <a:pPr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s-ES" sz="2000" dirty="0"/>
              <a:t>A cometer errores y a ser responsable de ellos.</a:t>
            </a:r>
          </a:p>
          <a:p>
            <a:pPr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s-ES" sz="2000" dirty="0"/>
              <a:t>A decir "no lo sé".</a:t>
            </a:r>
          </a:p>
          <a:p>
            <a:pPr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s-ES" sz="2000" dirty="0"/>
              <a:t>A ser independientes de la aceptación, (aprobación, afecto) de los otros.</a:t>
            </a:r>
          </a:p>
        </p:txBody>
      </p:sp>
      <p:pic>
        <p:nvPicPr>
          <p:cNvPr id="7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" r="6685" b="-3"/>
          <a:stretch/>
        </p:blipFill>
        <p:spPr>
          <a:xfrm>
            <a:off x="7713467" y="1940834"/>
            <a:ext cx="4414606" cy="4881723"/>
          </a:xfrm>
          <a:custGeom>
            <a:avLst/>
            <a:gdLst/>
            <a:ahLst/>
            <a:cxnLst/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69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49100"/>
              </p:ext>
            </p:extLst>
          </p:nvPr>
        </p:nvGraphicFramePr>
        <p:xfrm>
          <a:off x="2209800" y="1168400"/>
          <a:ext cx="7556498" cy="2158999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2518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8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8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267"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s-ES_tradnl" sz="1600" b="1" kern="1200" dirty="0">
                          <a:solidFill>
                            <a:schemeClr val="bg1"/>
                          </a:solidFill>
                        </a:rPr>
                        <a:t>Mostrar Interés</a:t>
                      </a:r>
                      <a:endParaRPr lang="es-E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493" marR="83493" marT="41746" marB="41746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50000"/>
                        </a:spcBef>
                      </a:pPr>
                      <a:r>
                        <a:rPr lang="es-ES" sz="1600" b="1" kern="1200" dirty="0">
                          <a:solidFill>
                            <a:schemeClr val="bg1"/>
                          </a:solidFill>
                        </a:rPr>
                        <a:t>Clarificar</a:t>
                      </a:r>
                      <a:endParaRPr lang="es-E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493" marR="83493" marT="41746" marB="41746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50000"/>
                        </a:spcBef>
                      </a:pPr>
                      <a:r>
                        <a:rPr lang="es-ES" sz="1600" b="1" kern="1200">
                          <a:solidFill>
                            <a:schemeClr val="bg1"/>
                          </a:solidFill>
                        </a:rPr>
                        <a:t>Parafrasear</a:t>
                      </a:r>
                      <a:endParaRPr lang="es-ES" sz="16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493" marR="83493" marT="41746" marB="4174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0732">
                <a:tc>
                  <a:txBody>
                    <a:bodyPr/>
                    <a:lstStyle/>
                    <a:p>
                      <a:pPr marL="171450" indent="-171450"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s-ES" sz="1300" kern="1200">
                          <a:solidFill>
                            <a:schemeClr val="dk1"/>
                          </a:solidFill>
                        </a:rPr>
                        <a:t>Comunicar interés y favorecer que el otro hable</a:t>
                      </a:r>
                    </a:p>
                    <a:p>
                      <a:pPr marL="171450" indent="-171450"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s-ES" sz="1300" kern="1200">
                          <a:solidFill>
                            <a:schemeClr val="dk1"/>
                          </a:solidFill>
                        </a:rPr>
                        <a:t>No mostramos si estamos de acuerdo o en desacuerdo si no se nos solicita</a:t>
                      </a:r>
                    </a:p>
                    <a:p>
                      <a:pPr marL="171450" indent="-171450"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s-ES" sz="1300" kern="1200">
                          <a:solidFill>
                            <a:schemeClr val="dk1"/>
                          </a:solidFill>
                        </a:rPr>
                        <a:t>“¿puedes contarme más sobre eso?”</a:t>
                      </a:r>
                      <a:endParaRPr lang="es-ES" sz="13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493" marR="83493" marT="41746" marB="41746"/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s-ES" sz="1300" kern="1200" dirty="0">
                          <a:solidFill>
                            <a:schemeClr val="dk1"/>
                          </a:solidFill>
                        </a:rPr>
                        <a:t>Aclarar lo dicho. Obtener más información nos ayuda a ver el punto de vista del otro</a:t>
                      </a:r>
                    </a:p>
                    <a:p>
                      <a:pPr marL="171450" indent="-171450"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s-ES_tradnl" sz="1300" kern="1200" dirty="0">
                          <a:solidFill>
                            <a:schemeClr val="dk1"/>
                          </a:solidFill>
                        </a:rPr>
                        <a:t>Preguntar. Pedir que aclare algo que no hemos entendido.</a:t>
                      </a:r>
                    </a:p>
                    <a:p>
                      <a:pPr marL="171450" indent="-171450"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s-ES_tradnl" sz="1300" kern="1200" dirty="0">
                          <a:solidFill>
                            <a:schemeClr val="dk1"/>
                          </a:solidFill>
                        </a:rPr>
                        <a:t>“¿Desde cuándo ocurre esta situación?”</a:t>
                      </a:r>
                      <a:endParaRPr lang="es-E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493" marR="83493" marT="41746" marB="41746"/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s-ES" sz="1300" kern="1200" dirty="0">
                          <a:solidFill>
                            <a:schemeClr val="dk1"/>
                          </a:solidFill>
                        </a:rPr>
                        <a:t>Demostrar que estamos comprendiendo lo que ocurre, verificando el significado</a:t>
                      </a:r>
                    </a:p>
                    <a:p>
                      <a:pPr marL="171450" indent="-171450"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s-ES_tradnl" sz="1300" kern="1200" dirty="0">
                          <a:solidFill>
                            <a:schemeClr val="dk1"/>
                          </a:solidFill>
                        </a:rPr>
                        <a:t>Repetimos las ideas y los hechos básicos.</a:t>
                      </a:r>
                    </a:p>
                    <a:p>
                      <a:pPr marL="171450" indent="-171450"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s-ES_tradnl" sz="1300" kern="1200" dirty="0">
                          <a:solidFill>
                            <a:schemeClr val="dk1"/>
                          </a:solidFill>
                        </a:rPr>
                        <a:t>“Entonces lo que me estás diciendo es …………”</a:t>
                      </a:r>
                      <a:endParaRPr lang="es-E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493" marR="83493" marT="41746" marB="4174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278449"/>
              </p:ext>
            </p:extLst>
          </p:nvPr>
        </p:nvGraphicFramePr>
        <p:xfrm>
          <a:off x="2209800" y="3390900"/>
          <a:ext cx="7556499" cy="2158999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377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8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70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50000"/>
                        </a:spcBef>
                      </a:pPr>
                      <a:r>
                        <a:rPr lang="es-ES_tradnl" sz="1700" b="1" kern="1200">
                          <a:solidFill>
                            <a:schemeClr val="bg1"/>
                          </a:solidFill>
                        </a:rPr>
                        <a:t>Reflejar</a:t>
                      </a:r>
                      <a:endParaRPr lang="es-ES" sz="17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615" marR="85615" marT="42808" marB="4280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50000"/>
                        </a:spcBef>
                      </a:pPr>
                      <a:r>
                        <a:rPr lang="es-ES" sz="1700" b="1" kern="1200">
                          <a:solidFill>
                            <a:schemeClr val="bg1"/>
                          </a:solidFill>
                        </a:rPr>
                        <a:t>Resumir</a:t>
                      </a:r>
                      <a:endParaRPr lang="es-ES" sz="17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615" marR="85615" marT="42808" marB="428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1291">
                <a:tc>
                  <a:txBody>
                    <a:bodyPr/>
                    <a:lstStyle/>
                    <a:p>
                      <a:pPr marL="171450" indent="-171450"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s-ES" sz="1300" kern="1200">
                          <a:solidFill>
                            <a:schemeClr val="dk1"/>
                          </a:solidFill>
                        </a:rPr>
                        <a:t>Mostrar que entendemos los sentimientos Ayuda a la otra persona que sea consciente de lo que siente</a:t>
                      </a:r>
                    </a:p>
                    <a:p>
                      <a:pPr marL="171450" indent="-171450"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s-ES_tradnl" sz="1300" kern="1200">
                          <a:solidFill>
                            <a:schemeClr val="dk1"/>
                          </a:solidFill>
                        </a:rPr>
                        <a:t>Refleja los sentimientos del que habla</a:t>
                      </a:r>
                    </a:p>
                    <a:p>
                      <a:pPr marL="171450" indent="-171450"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s-ES_tradnl" sz="1300" kern="1200">
                          <a:solidFill>
                            <a:schemeClr val="dk1"/>
                          </a:solidFill>
                        </a:rPr>
                        <a:t>“ Te frustra que no te permita hablar en la reunión.”</a:t>
                      </a:r>
                      <a:endParaRPr lang="es-ES" sz="13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615" marR="85615" marT="42808" marB="42808"/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s-ES" sz="1300" kern="1200">
                          <a:solidFill>
                            <a:schemeClr val="dk1"/>
                          </a:solidFill>
                        </a:rPr>
                        <a:t>Revisamos el progreso de lo que se ha hablado juntando los hechos e  ideas que se han hablado</a:t>
                      </a:r>
                    </a:p>
                    <a:p>
                      <a:pPr marL="171450" indent="-171450"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s-ES_tradnl" sz="1300" kern="1200">
                          <a:solidFill>
                            <a:schemeClr val="dk1"/>
                          </a:solidFill>
                        </a:rPr>
                        <a:t>Repetir los hechos y las ideas principales</a:t>
                      </a:r>
                    </a:p>
                    <a:p>
                      <a:pPr marL="171450" indent="-171450"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s-ES_tradnl" sz="1300" kern="1200">
                          <a:solidFill>
                            <a:schemeClr val="dk1"/>
                          </a:solidFill>
                        </a:rPr>
                        <a:t>“Entonces lo que me has dicho es ….”</a:t>
                      </a:r>
                      <a:endParaRPr lang="es-ES" sz="1300" kern="1200">
                        <a:solidFill>
                          <a:schemeClr val="dk1"/>
                        </a:solidFill>
                      </a:endParaRPr>
                    </a:p>
                    <a:p>
                      <a:pPr marL="171450" indent="-171450"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s-ES_tradnl" sz="1300" kern="1200">
                          <a:solidFill>
                            <a:schemeClr val="dk1"/>
                          </a:solidFill>
                        </a:rPr>
                        <a:t>…………”</a:t>
                      </a:r>
                      <a:endParaRPr lang="es-ES" sz="13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615" marR="85615" marT="42808" marB="428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892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C4F962-EA93-CF44-9DEC-2E52A9B11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082" y="2633977"/>
            <a:ext cx="4629571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¿</a:t>
            </a:r>
            <a:r>
              <a:rPr lang="en-US" sz="4000" dirty="0" err="1"/>
              <a:t>Qué</a:t>
            </a:r>
            <a:r>
              <a:rPr lang="en-US" sz="4000" dirty="0"/>
              <a:t> es para </a:t>
            </a:r>
            <a:r>
              <a:rPr lang="en-US" sz="4000" dirty="0" err="1"/>
              <a:t>tí</a:t>
            </a:r>
            <a:r>
              <a:rPr lang="en-US" sz="4000" dirty="0"/>
              <a:t> la </a:t>
            </a:r>
            <a:r>
              <a:rPr lang="en-US" sz="4000" dirty="0" err="1"/>
              <a:t>comunicación</a:t>
            </a:r>
            <a:r>
              <a:rPr lang="en-US" sz="4000" dirty="0"/>
              <a:t>? 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Qué es Comunicación? » Su definición y significado [2019]">
            <a:extLst>
              <a:ext uri="{FF2B5EF4-FFF2-40B4-BE49-F238E27FC236}">
                <a16:creationId xmlns:a16="http://schemas.microsoft.com/office/drawing/2014/main" id="{A62F08A5-B918-C84D-929C-0A85E1C8DB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6" r="9283" b="-1"/>
          <a:stretch/>
        </p:blipFill>
        <p:spPr bwMode="auto">
          <a:xfrm>
            <a:off x="5922492" y="666728"/>
            <a:ext cx="553600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7BBCC5-A600-F840-8E8C-B7A06AAEF3E2}"/>
              </a:ext>
            </a:extLst>
          </p:cNvPr>
          <p:cNvSpPr txBox="1"/>
          <p:nvPr/>
        </p:nvSpPr>
        <p:spPr>
          <a:xfrm>
            <a:off x="742502" y="4837229"/>
            <a:ext cx="488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Principio de la comunicación: dejar hablar</a:t>
            </a:r>
          </a:p>
        </p:txBody>
      </p:sp>
    </p:spTree>
    <p:extLst>
      <p:ext uri="{BB962C8B-B14F-4D97-AF65-F5344CB8AC3E}">
        <p14:creationId xmlns:p14="http://schemas.microsoft.com/office/powerpoint/2010/main" val="782280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CA88A22-3BDC-514A-9223-5F22FAC50940}"/>
              </a:ext>
            </a:extLst>
          </p:cNvPr>
          <p:cNvSpPr txBox="1"/>
          <p:nvPr/>
        </p:nvSpPr>
        <p:spPr>
          <a:xfrm>
            <a:off x="1152653" y="2633977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 err="1">
                <a:latin typeface="+mj-lt"/>
                <a:ea typeface="+mj-ea"/>
                <a:cs typeface="+mj-cs"/>
              </a:rPr>
              <a:t>Escucha</a:t>
            </a:r>
            <a:r>
              <a:rPr lang="en-US" sz="5400" dirty="0"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latin typeface="+mj-lt"/>
                <a:ea typeface="+mj-ea"/>
                <a:cs typeface="+mj-cs"/>
              </a:rPr>
              <a:t>activa</a:t>
            </a:r>
            <a:endParaRPr lang="en-US" sz="5400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Qué es la escucha activa y cómo puede improvisarse – Prensa Libre">
            <a:extLst>
              <a:ext uri="{FF2B5EF4-FFF2-40B4-BE49-F238E27FC236}">
                <a16:creationId xmlns:a16="http://schemas.microsoft.com/office/drawing/2014/main" id="{9DEA6BB4-665C-F940-ACF7-FFD0FF7DA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7" r="11114" b="1"/>
          <a:stretch/>
        </p:blipFill>
        <p:spPr bwMode="auto">
          <a:xfrm>
            <a:off x="5922492" y="928201"/>
            <a:ext cx="5536001" cy="492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896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B8A6C2-FD3B-114B-8B5D-CFC37D1A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Llamada telefónica</a:t>
            </a:r>
          </a:p>
        </p:txBody>
      </p:sp>
      <p:pic>
        <p:nvPicPr>
          <p:cNvPr id="2050" name="Picture 2" descr="Tu iPhone te avisará de si una llamada es spam">
            <a:extLst>
              <a:ext uri="{FF2B5EF4-FFF2-40B4-BE49-F238E27FC236}">
                <a16:creationId xmlns:a16="http://schemas.microsoft.com/office/drawing/2014/main" id="{4CBBF39D-7852-8341-BD07-0616B40400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" r="12153" b="-1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36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A5BAE-1D62-1845-97B3-2CF1897E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Emociones - Teléfono</a:t>
            </a:r>
          </a:p>
        </p:txBody>
      </p:sp>
      <p:pic>
        <p:nvPicPr>
          <p:cNvPr id="3074" name="Picture 2" descr="Los móviles pueden empeorar las relaciones y anular la empatía - La Mente  es Maravillosa">
            <a:extLst>
              <a:ext uri="{FF2B5EF4-FFF2-40B4-BE49-F238E27FC236}">
                <a16:creationId xmlns:a16="http://schemas.microsoft.com/office/drawing/2014/main" id="{8BA1BAC4-44A9-B345-B533-BEEBCEFF2A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0" b="1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610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4910C81C-E9EC-E140-8DF0-D5BBF318C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181" y="1791618"/>
            <a:ext cx="5462546" cy="331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71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A5BAE-1D62-1845-97B3-2CF1897E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s-ES" sz="4800" dirty="0"/>
              <a:t>Elementos de la escucha activa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A90B8C65-A957-4B42-AB3B-A9FB3C863FE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7030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B8A6C2-FD3B-114B-8B5D-CFC37D1A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260" y="1188637"/>
            <a:ext cx="5852711" cy="1597228"/>
          </a:xfrm>
        </p:spPr>
        <p:txBody>
          <a:bodyPr>
            <a:normAutofit/>
          </a:bodyPr>
          <a:lstStyle/>
          <a:p>
            <a:r>
              <a:rPr lang="es-ES" sz="4700"/>
              <a:t>Técnicas para escuchar activamente</a:t>
            </a:r>
          </a:p>
        </p:txBody>
      </p:sp>
      <p:pic>
        <p:nvPicPr>
          <p:cNvPr id="7" name="Graphic 6" descr="Moustache Face with Solid Fill">
            <a:extLst>
              <a:ext uri="{FF2B5EF4-FFF2-40B4-BE49-F238E27FC236}">
                <a16:creationId xmlns:a16="http://schemas.microsoft.com/office/drawing/2014/main" id="{DF490F84-8C3E-4B89-8AF6-D4D3FE1B6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57" y="1700588"/>
            <a:ext cx="3533985" cy="353398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901626-D86E-474F-893F-DA71DA1C3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2998278"/>
            <a:ext cx="4428236" cy="2728198"/>
          </a:xfrm>
        </p:spPr>
        <p:txBody>
          <a:bodyPr anchor="t">
            <a:normAutofit/>
          </a:bodyPr>
          <a:lstStyle/>
          <a:p>
            <a:r>
              <a:rPr lang="es-ES" sz="2000" dirty="0"/>
              <a:t>Mantener concentración en la llamada y al cliente</a:t>
            </a:r>
          </a:p>
          <a:p>
            <a:r>
              <a:rPr lang="es-ES" sz="2000" dirty="0"/>
              <a:t>Buena postura</a:t>
            </a:r>
          </a:p>
          <a:p>
            <a:r>
              <a:rPr lang="es-ES" sz="2000" dirty="0"/>
              <a:t>Sonrisa</a:t>
            </a:r>
          </a:p>
          <a:p>
            <a:r>
              <a:rPr lang="es-ES" sz="2000" dirty="0"/>
              <a:t>Prestar atención</a:t>
            </a:r>
          </a:p>
          <a:p>
            <a:r>
              <a:rPr lang="es-ES" sz="2000" dirty="0"/>
              <a:t>Preguntar</a:t>
            </a:r>
          </a:p>
          <a:p>
            <a:r>
              <a:rPr lang="es-ES" sz="2000" dirty="0"/>
              <a:t>Cómo se siente</a:t>
            </a:r>
          </a:p>
        </p:txBody>
      </p:sp>
    </p:spTree>
    <p:extLst>
      <p:ext uri="{BB962C8B-B14F-4D97-AF65-F5344CB8AC3E}">
        <p14:creationId xmlns:p14="http://schemas.microsoft.com/office/powerpoint/2010/main" val="1056689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 escucha activa como parte medular de la comunicación - dpersonas">
            <a:extLst>
              <a:ext uri="{FF2B5EF4-FFF2-40B4-BE49-F238E27FC236}">
                <a16:creationId xmlns:a16="http://schemas.microsoft.com/office/drawing/2014/main" id="{4FCD183A-981D-544C-9215-63611C4FBF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7846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A5BAE-1D62-1845-97B3-2CF1897E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900" b="1" i="1" u="sng" dirty="0"/>
              <a:t>CUALES SON LAS VENTAJAS Y DESVENTAJAS DE ATENCIÓN TELÉFONICA </a:t>
            </a:r>
            <a:br>
              <a:rPr lang="en-US" sz="2900" dirty="0"/>
            </a:br>
            <a:endParaRPr lang="en-US" sz="2900" dirty="0"/>
          </a:p>
        </p:txBody>
      </p:sp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06C93991-8FD1-404A-818A-D3CC44A2D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348" y="502166"/>
            <a:ext cx="535940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429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1656E5-E133-B143-9478-0D5F1B552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084" y="2234882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 err="1"/>
              <a:t>Describir</a:t>
            </a:r>
            <a:r>
              <a:rPr lang="en-US" sz="3000" dirty="0"/>
              <a:t> un </a:t>
            </a:r>
            <a:r>
              <a:rPr lang="en-US" sz="3000" dirty="0" err="1"/>
              <a:t>sentimiento</a:t>
            </a:r>
            <a:r>
              <a:rPr lang="en-US" sz="3000" dirty="0"/>
              <a:t> sin </a:t>
            </a:r>
            <a:r>
              <a:rPr lang="en-US" sz="3000" dirty="0" err="1"/>
              <a:t>cámara</a:t>
            </a:r>
            <a:r>
              <a:rPr lang="en-US" sz="3000" dirty="0"/>
              <a:t> solo verbal. </a:t>
            </a:r>
            <a:br>
              <a:rPr lang="en-US" sz="3000" dirty="0"/>
            </a:br>
            <a:endParaRPr lang="en-US" sz="3000" dirty="0"/>
          </a:p>
        </p:txBody>
      </p:sp>
      <p:pic>
        <p:nvPicPr>
          <p:cNvPr id="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70CE47C5-B230-FB4E-8F35-8F8B7C690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996" y="1779880"/>
            <a:ext cx="33655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700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696D32-9523-CA4D-AC33-116932B66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2944090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Elementos claves en la conversación telefónica </a:t>
            </a:r>
            <a:b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phic 6" descr="Agua">
            <a:extLst>
              <a:ext uri="{FF2B5EF4-FFF2-40B4-BE49-F238E27FC236}">
                <a16:creationId xmlns:a16="http://schemas.microsoft.com/office/drawing/2014/main" id="{A10C2931-D5D6-4837-9B61-5232C6471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612" y="666728"/>
            <a:ext cx="546579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6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" name="1 Imagen" descr="Diagrama&#10;&#10;Descripción generada automáticamente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97" r="-3" b="-3"/>
          <a:stretch/>
        </p:blipFill>
        <p:spPr>
          <a:xfrm>
            <a:off x="5999469" y="1585701"/>
            <a:ext cx="4694548" cy="3202482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390762" y="1338665"/>
            <a:ext cx="3582073" cy="1463472"/>
          </a:xfrm>
        </p:spPr>
        <p:txBody>
          <a:bodyPr anchor="t">
            <a:normAutofit/>
          </a:bodyPr>
          <a:lstStyle/>
          <a:p>
            <a:r>
              <a:rPr lang="es-ES_tradnl" sz="3000" dirty="0">
                <a:solidFill>
                  <a:schemeClr val="bg1"/>
                </a:solidFill>
              </a:rPr>
              <a:t>(Inter) Subjetividad</a:t>
            </a:r>
            <a:endParaRPr lang="es-ES" sz="3000" dirty="0">
              <a:solidFill>
                <a:schemeClr val="bg1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556574" y="2006882"/>
            <a:ext cx="3581400" cy="4393917"/>
          </a:xfrm>
        </p:spPr>
        <p:txBody>
          <a:bodyPr wrap="square" anchor="t">
            <a:noAutofit/>
          </a:bodyPr>
          <a:lstStyle/>
          <a:p>
            <a:pPr marL="0" indent="0">
              <a:buNone/>
            </a:pPr>
            <a:r>
              <a:rPr lang="es-ES_tradnl" sz="1400" b="1" dirty="0">
                <a:solidFill>
                  <a:schemeClr val="bg1"/>
                </a:solidFill>
              </a:rPr>
              <a:t>Las situaciones son percibidas por las personas de manera diferente y “esa manera” de percibir va a condicionar la respuesta que demos a esas situaciones y va a determinar nuestra conducta. </a:t>
            </a:r>
          </a:p>
          <a:p>
            <a:pPr marL="0" indent="0">
              <a:buNone/>
            </a:pPr>
            <a:endParaRPr lang="es-ES_trad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_tradnl" sz="1400" dirty="0">
                <a:solidFill>
                  <a:schemeClr val="bg1"/>
                </a:solidFill>
              </a:rPr>
              <a:t>Percibir en el ser humano es igual a </a:t>
            </a:r>
            <a:r>
              <a:rPr lang="es-ES_tradnl" sz="1400" b="1" dirty="0">
                <a:solidFill>
                  <a:schemeClr val="bg1"/>
                </a:solidFill>
              </a:rPr>
              <a:t>interpretar </a:t>
            </a:r>
            <a:r>
              <a:rPr lang="es-ES_tradnl" sz="1400" dirty="0">
                <a:solidFill>
                  <a:schemeClr val="bg1"/>
                </a:solidFill>
              </a:rPr>
              <a:t>y toda interpretación es </a:t>
            </a:r>
            <a:r>
              <a:rPr lang="es-ES_tradnl" sz="1400" b="1" dirty="0">
                <a:solidFill>
                  <a:schemeClr val="bg1"/>
                </a:solidFill>
              </a:rPr>
              <a:t>subjetiva.</a:t>
            </a:r>
            <a:r>
              <a:rPr lang="es-ES_tradnl" sz="1400" dirty="0">
                <a:solidFill>
                  <a:schemeClr val="bg1"/>
                </a:solidFill>
              </a:rPr>
              <a:t> </a:t>
            </a:r>
            <a:r>
              <a:rPr lang="es-ES_tradnl" sz="1400" b="1" dirty="0">
                <a:solidFill>
                  <a:schemeClr val="bg1"/>
                </a:solidFill>
              </a:rPr>
              <a:t>Es precisamente la interpretación la que condiciona nuestra conducta y nuestra relación con las demás personas.</a:t>
            </a:r>
          </a:p>
          <a:p>
            <a:pPr marL="0" indent="0">
              <a:buNone/>
            </a:pPr>
            <a:endParaRPr lang="es-ES_tradnl" sz="1400" b="1" dirty="0">
              <a:solidFill>
                <a:schemeClr val="bg1"/>
              </a:solidFill>
            </a:endParaRP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s-ES" sz="1400" dirty="0">
                <a:solidFill>
                  <a:schemeClr val="bg1"/>
                </a:solidFill>
              </a:rPr>
              <a:t>Cuando percibimos </a:t>
            </a:r>
            <a:r>
              <a:rPr lang="es-ES" sz="1400" b="1" dirty="0">
                <a:solidFill>
                  <a:schemeClr val="bg1"/>
                </a:solidFill>
              </a:rPr>
              <a:t>omitimos </a:t>
            </a:r>
            <a:r>
              <a:rPr lang="es-ES" sz="1400" dirty="0">
                <a:solidFill>
                  <a:schemeClr val="bg1"/>
                </a:solidFill>
              </a:rPr>
              <a:t>parte de la información 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s-ES" sz="1400" b="1" dirty="0">
                <a:solidFill>
                  <a:schemeClr val="bg1"/>
                </a:solidFill>
              </a:rPr>
              <a:t>Añadimos y generalizamos </a:t>
            </a:r>
            <a:r>
              <a:rPr lang="es-ES" sz="1400" dirty="0">
                <a:solidFill>
                  <a:schemeClr val="bg1"/>
                </a:solidFill>
              </a:rPr>
              <a:t>nuevos elementos y…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s-ES" sz="1400" b="1" dirty="0">
                <a:solidFill>
                  <a:schemeClr val="bg1"/>
                </a:solidFill>
              </a:rPr>
              <a:t>Distorsionamos</a:t>
            </a:r>
            <a:r>
              <a:rPr lang="es-ES" sz="1400" dirty="0">
                <a:solidFill>
                  <a:schemeClr val="bg1"/>
                </a:solidFill>
              </a:rPr>
              <a:t> parte del material para ajustarlo a ideas y esquemas previos.</a:t>
            </a:r>
          </a:p>
          <a:p>
            <a:pPr marL="0" indent="0" eaLnBrk="0" hangingPunct="0">
              <a:buNone/>
              <a:defRPr/>
            </a:pPr>
            <a:endParaRPr lang="es-ES" sz="1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" sz="1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842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Tabla&#10;&#10;Descripción generada automáticamente">
            <a:extLst>
              <a:ext uri="{FF2B5EF4-FFF2-40B4-BE49-F238E27FC236}">
                <a16:creationId xmlns:a16="http://schemas.microsoft.com/office/drawing/2014/main" id="{2EAB4CF3-229C-554F-9007-73EEC4859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666750"/>
            <a:ext cx="49530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475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B8A6C2-FD3B-114B-8B5D-CFC37D1A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 debe intentar/se debe evitar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9152B02E-B6E3-A949-8B36-1AD2E0ED9440}"/>
              </a:ext>
            </a:extLst>
          </p:cNvPr>
          <p:cNvGraphicFramePr>
            <a:graphicFrameLocks noGrp="1"/>
          </p:cNvGraphicFramePr>
          <p:nvPr/>
        </p:nvGraphicFramePr>
        <p:xfrm>
          <a:off x="646713" y="945687"/>
          <a:ext cx="7405355" cy="5037584"/>
        </p:xfrm>
        <a:graphic>
          <a:graphicData uri="http://schemas.openxmlformats.org/drawingml/2006/table">
            <a:tbl>
              <a:tblPr/>
              <a:tblGrid>
                <a:gridCol w="3808704">
                  <a:extLst>
                    <a:ext uri="{9D8B030D-6E8A-4147-A177-3AD203B41FA5}">
                      <a16:colId xmlns:a16="http://schemas.microsoft.com/office/drawing/2014/main" val="4223842879"/>
                    </a:ext>
                  </a:extLst>
                </a:gridCol>
                <a:gridCol w="3596651">
                  <a:extLst>
                    <a:ext uri="{9D8B030D-6E8A-4147-A177-3AD203B41FA5}">
                      <a16:colId xmlns:a16="http://schemas.microsoft.com/office/drawing/2014/main" val="4155175931"/>
                    </a:ext>
                  </a:extLst>
                </a:gridCol>
              </a:tblGrid>
              <a:tr h="62969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Sedebe intentar</a:t>
                      </a:r>
                      <a:endParaRPr lang="es-ES" sz="5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194" marR="26194" marT="26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debe evitar</a:t>
                      </a:r>
                      <a:endParaRPr lang="es-ES" sz="5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194" marR="26194" marT="26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211715"/>
                  </a:ext>
                </a:extLst>
              </a:tr>
              <a:tr h="62969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Escuchar</a:t>
                      </a:r>
                      <a:endParaRPr lang="es-ES" sz="5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194" marR="26194" marT="26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Hablar siempre</a:t>
                      </a:r>
                      <a:endParaRPr lang="es-ES" sz="5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194" marR="26194" marT="26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561408"/>
                  </a:ext>
                </a:extLst>
              </a:tr>
              <a:tr h="62969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5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194" marR="26194" marT="26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5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194" marR="26194" marT="26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89710"/>
                  </a:ext>
                </a:extLst>
              </a:tr>
              <a:tr h="62969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5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194" marR="26194" marT="26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5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194" marR="26194" marT="26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99406"/>
                  </a:ext>
                </a:extLst>
              </a:tr>
              <a:tr h="62969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5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194" marR="26194" marT="26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5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194" marR="26194" marT="26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445313"/>
                  </a:ext>
                </a:extLst>
              </a:tr>
              <a:tr h="62969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5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194" marR="26194" marT="26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5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194" marR="26194" marT="26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223929"/>
                  </a:ext>
                </a:extLst>
              </a:tr>
              <a:tr h="62969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5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194" marR="26194" marT="26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5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194" marR="26194" marT="26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615801"/>
                  </a:ext>
                </a:extLst>
              </a:tr>
              <a:tr h="62969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5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194" marR="26194" marT="26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5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194" marR="26194" marT="26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431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002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s-ES_tradnl" sz="3600" dirty="0"/>
              <a:t>Un breve cuento…</a:t>
            </a:r>
            <a:endParaRPr lang="es-ES" sz="36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711117" y="1628128"/>
            <a:ext cx="6842935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400" b="1" dirty="0"/>
              <a:t>Imaginar por un momento que estáis buscando casa para comprar…</a:t>
            </a:r>
            <a:br>
              <a:rPr lang="es-ES" sz="1400" b="1" dirty="0"/>
            </a:br>
            <a:endParaRPr lang="es-ES" sz="1400" dirty="0"/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s-ES" sz="1400" b="1" dirty="0"/>
              <a:t>La primera casa </a:t>
            </a:r>
            <a:r>
              <a:rPr lang="es-ES" sz="1400" dirty="0"/>
              <a:t>es pintoresca y posee un notable esplendor. Puedes ver que tiene un jardín muy cuidado y colorido, con árboles, césped y arbustos de variados tonos de verde. La casa es muy luminosa y acogedora. Toda ella tiene un brillo muy especial.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s-ES" sz="1400" b="1" dirty="0"/>
              <a:t>La segunda casa </a:t>
            </a:r>
            <a:r>
              <a:rPr lang="es-ES" sz="1400" dirty="0"/>
              <a:t>es agradable y silenciosa. Está situada en una zona muy tranquila de la ciudad, alejada del tráfico y el ruido. Su interior es considerado único. Ha sido mantenido como si fuera un motor bien afinado. Y el jardín y las zonas exteriores hablan por sí mismos. La casa tiene todas las características que la gente le pide a este tipo de hogares y nos han dicho que este constructor tiene un nivel de calidad que pocos pueden igualar.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s-ES" sz="1400" b="1" dirty="0"/>
              <a:t>La tercera casa </a:t>
            </a:r>
            <a:r>
              <a:rPr lang="es-ES" sz="1400" dirty="0"/>
              <a:t>ha sido construida por una empresa con una sólida reputación. Es acogedora gracias a todos los detalles que han sido añadidos por todos los dueños anteriores. Es amplia y uno se siente inmediatamente a gusto en su bien diseñada sala de estar. El jardín te ofrece una buena oportunidad para practicar la jardinería o simplemente para dar un paseo y tener la sensación de estar viviendo en el campo. La vivienda está bien construida y puede resistir muy bien los fuertes vientos y las heladas temperaturas. Ésta es una casa que cada vez te gustará más, y pronto descubrirás que te sienta como anillo al dedo.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2 Imagen">
            <a:extLst>
              <a:ext uri="{FF2B5EF4-FFF2-40B4-BE49-F238E27FC236}">
                <a16:creationId xmlns:a16="http://schemas.microsoft.com/office/drawing/2014/main" id="{C01F5DE1-4E42-E344-A7B7-F5F712D98E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r="17981"/>
          <a:stretch/>
        </p:blipFill>
        <p:spPr>
          <a:xfrm>
            <a:off x="8129870" y="2236816"/>
            <a:ext cx="3486312" cy="3486312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4096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5AD1BF-A699-194A-9873-85E7518C4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64" y="1966333"/>
            <a:ext cx="6184807" cy="10774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dirty="0"/>
              <a:t>¿</a:t>
            </a:r>
            <a:r>
              <a:rPr lang="en-US" sz="3000" dirty="0" err="1"/>
              <a:t>Cuáles</a:t>
            </a:r>
            <a:r>
              <a:rPr lang="en-US" sz="3000" dirty="0"/>
              <a:t> son </a:t>
            </a:r>
            <a:r>
              <a:rPr lang="en-US" sz="3000" dirty="0" err="1"/>
              <a:t>tus</a:t>
            </a:r>
            <a:r>
              <a:rPr lang="en-US" sz="3000" dirty="0"/>
              <a:t> </a:t>
            </a:r>
            <a:r>
              <a:rPr lang="en-US" sz="3000" dirty="0" err="1"/>
              <a:t>tareas</a:t>
            </a:r>
            <a:r>
              <a:rPr lang="en-US" sz="3000" dirty="0"/>
              <a:t> </a:t>
            </a:r>
            <a:r>
              <a:rPr lang="en-US" sz="3000" dirty="0" err="1"/>
              <a:t>en</a:t>
            </a:r>
            <a:r>
              <a:rPr lang="en-US" sz="3000" dirty="0"/>
              <a:t> </a:t>
            </a:r>
            <a:r>
              <a:rPr lang="en-US" sz="3000" dirty="0" err="1"/>
              <a:t>tu</a:t>
            </a:r>
            <a:r>
              <a:rPr lang="en-US" sz="3000" dirty="0"/>
              <a:t> </a:t>
            </a:r>
            <a:r>
              <a:rPr lang="en-US" sz="3000" dirty="0" err="1"/>
              <a:t>puesto</a:t>
            </a:r>
            <a:r>
              <a:rPr lang="en-US" sz="3000" dirty="0"/>
              <a:t>? </a:t>
            </a:r>
          </a:p>
        </p:txBody>
      </p:sp>
      <p:pic>
        <p:nvPicPr>
          <p:cNvPr id="3074" name="Picture 2" descr="10 Funciones de un Recepcionista de Hotel - Blog - Instituto Europeo de  Formación y Cualificación">
            <a:extLst>
              <a:ext uri="{FF2B5EF4-FFF2-40B4-BE49-F238E27FC236}">
                <a16:creationId xmlns:a16="http://schemas.microsoft.com/office/drawing/2014/main" id="{EA2E7AD5-8626-BE43-803F-E863444E1F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r="17745"/>
          <a:stretch/>
        </p:blipFill>
        <p:spPr bwMode="auto">
          <a:xfrm>
            <a:off x="5510369" y="851517"/>
            <a:ext cx="6184807" cy="5154967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78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7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      </a:t>
            </a:r>
            <a:r>
              <a:rPr lang="en-US" sz="3600" dirty="0" err="1">
                <a:solidFill>
                  <a:srgbClr val="FFFFFF"/>
                </a:solidFill>
              </a:rPr>
              <a:t>Cliente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CC8151F8-F49D-1F40-9BED-8654E0663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01" y="484632"/>
            <a:ext cx="8617522" cy="59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08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5D07FDE-301F-1941-A65E-2FA3658115E0}"/>
              </a:ext>
            </a:extLst>
          </p:cNvPr>
          <p:cNvSpPr txBox="1"/>
          <p:nvPr/>
        </p:nvSpPr>
        <p:spPr>
          <a:xfrm>
            <a:off x="993887" y="1791221"/>
            <a:ext cx="3728426" cy="9243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 err="1">
                <a:latin typeface="+mj-lt"/>
                <a:ea typeface="+mj-ea"/>
                <a:cs typeface="+mj-cs"/>
              </a:rPr>
              <a:t>Buenas</a:t>
            </a:r>
            <a:r>
              <a:rPr lang="en-US" sz="3000" dirty="0">
                <a:latin typeface="+mj-lt"/>
                <a:ea typeface="+mj-ea"/>
                <a:cs typeface="+mj-cs"/>
              </a:rPr>
              <a:t> </a:t>
            </a:r>
            <a:r>
              <a:rPr lang="en-US" sz="3000" dirty="0" err="1">
                <a:latin typeface="+mj-lt"/>
                <a:ea typeface="+mj-ea"/>
                <a:cs typeface="+mj-cs"/>
              </a:rPr>
              <a:t>prácticas</a:t>
            </a:r>
            <a:r>
              <a:rPr lang="en-US" sz="3000" dirty="0">
                <a:latin typeface="+mj-lt"/>
                <a:ea typeface="+mj-ea"/>
                <a:cs typeface="+mj-cs"/>
              </a:rPr>
              <a:t> para la </a:t>
            </a:r>
            <a:r>
              <a:rPr lang="en-US" sz="3000" dirty="0" err="1">
                <a:latin typeface="+mj-lt"/>
                <a:ea typeface="+mj-ea"/>
                <a:cs typeface="+mj-cs"/>
              </a:rPr>
              <a:t>atención</a:t>
            </a:r>
            <a:r>
              <a:rPr lang="en-US" sz="3000" dirty="0">
                <a:latin typeface="+mj-lt"/>
                <a:ea typeface="+mj-ea"/>
                <a:cs typeface="+mj-cs"/>
              </a:rPr>
              <a:t> al </a:t>
            </a:r>
            <a:r>
              <a:rPr lang="en-US" sz="3000" dirty="0" err="1">
                <a:latin typeface="+mj-lt"/>
                <a:ea typeface="+mj-ea"/>
                <a:cs typeface="+mj-cs"/>
              </a:rPr>
              <a:t>cliente</a:t>
            </a:r>
            <a:endParaRPr lang="en-US" sz="3000" dirty="0"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05 buenas prácticas de servicio al cliente para implementar en la nueva  normalidad | Turismo 360">
            <a:extLst>
              <a:ext uri="{FF2B5EF4-FFF2-40B4-BE49-F238E27FC236}">
                <a16:creationId xmlns:a16="http://schemas.microsoft.com/office/drawing/2014/main" id="{B2081B6B-0836-774C-9EE8-030F7F8D3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9" r="18855"/>
          <a:stretch/>
        </p:blipFill>
        <p:spPr bwMode="auto">
          <a:xfrm>
            <a:off x="5510369" y="851517"/>
            <a:ext cx="6184807" cy="5154967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488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83EF5C42-F13C-3F4A-B516-87EE46D46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2" r="1" b="9982"/>
          <a:stretch/>
        </p:blipFill>
        <p:spPr>
          <a:xfrm>
            <a:off x="2066544" y="1370474"/>
            <a:ext cx="8211312" cy="4194908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538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1365</Words>
  <Application>Microsoft Macintosh PowerPoint</Application>
  <PresentationFormat>Panorámica</PresentationFormat>
  <Paragraphs>225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7" baseType="lpstr">
      <vt:lpstr>Meiryo</vt:lpstr>
      <vt:lpstr>Arial</vt:lpstr>
      <vt:lpstr>Calibri</vt:lpstr>
      <vt:lpstr>Calibri Light</vt:lpstr>
      <vt:lpstr>Courier New</vt:lpstr>
      <vt:lpstr>Tema de Office</vt:lpstr>
      <vt:lpstr>Presentación de PowerPoint</vt:lpstr>
      <vt:lpstr>Presentación de PowerPoint</vt:lpstr>
      <vt:lpstr>¿Qué es para tí la comunicación? </vt:lpstr>
      <vt:lpstr>(Inter) Subjetividad</vt:lpstr>
      <vt:lpstr>Un breve cuento…</vt:lpstr>
      <vt:lpstr>¿Cuáles son tus tareas en tu puesto? </vt:lpstr>
      <vt:lpstr>      Cliente </vt:lpstr>
      <vt:lpstr>Presentación de PowerPoint</vt:lpstr>
      <vt:lpstr>Presentación de PowerPoint</vt:lpstr>
      <vt:lpstr>La comunicación</vt:lpstr>
      <vt:lpstr>Presentación de PowerPoint</vt:lpstr>
      <vt:lpstr>Sistemas representacionales: cuál es mi «canal»</vt:lpstr>
      <vt:lpstr>Elementos de la comunicación</vt:lpstr>
      <vt:lpstr>Situaciones con mala comunicación</vt:lpstr>
      <vt:lpstr>Causas de la deficiente comunicación </vt:lpstr>
      <vt:lpstr>Causas de la deficiente comunicación </vt:lpstr>
      <vt:lpstr>Dinámica de los dibujos</vt:lpstr>
      <vt:lpstr>Roles de clientes</vt:lpstr>
      <vt:lpstr>Presentación de PowerPoint</vt:lpstr>
      <vt:lpstr>La farmacia</vt:lpstr>
      <vt:lpstr>Presentación de PowerPoint</vt:lpstr>
      <vt:lpstr>Identificando al cliente</vt:lpstr>
      <vt:lpstr>Identificando a la persona usuaria</vt:lpstr>
      <vt:lpstr>La persona usuaria:</vt:lpstr>
      <vt:lpstr>Presentación de PowerPoint</vt:lpstr>
      <vt:lpstr>Activando el circuito: La empatía</vt:lpstr>
      <vt:lpstr>La asertividad es Respetar</vt:lpstr>
      <vt:lpstr>Derechos de las personas asertivas</vt:lpstr>
      <vt:lpstr>Presentación de PowerPoint</vt:lpstr>
      <vt:lpstr>Presentación de PowerPoint</vt:lpstr>
      <vt:lpstr>Llamada telefónica</vt:lpstr>
      <vt:lpstr>Emociones - Teléfono</vt:lpstr>
      <vt:lpstr>Presentación de PowerPoint</vt:lpstr>
      <vt:lpstr>Elementos de la escucha activa</vt:lpstr>
      <vt:lpstr>Técnicas para escuchar activamente</vt:lpstr>
      <vt:lpstr>Presentación de PowerPoint</vt:lpstr>
      <vt:lpstr>CUALES SON LAS VENTAJAS Y DESVENTAJAS DE ATENCIÓN TELÉFONICA  </vt:lpstr>
      <vt:lpstr>Describir un sentimiento sin cámara solo verbal.  </vt:lpstr>
      <vt:lpstr>Elementos claves en la conversación telefónica  </vt:lpstr>
      <vt:lpstr>Presentación de PowerPoint</vt:lpstr>
      <vt:lpstr>Se debe intentar/se debe evitar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Goyoaga</dc:creator>
  <cp:lastModifiedBy>María Goyoaga</cp:lastModifiedBy>
  <cp:revision>2</cp:revision>
  <dcterms:created xsi:type="dcterms:W3CDTF">2020-12-06T17:31:29Z</dcterms:created>
  <dcterms:modified xsi:type="dcterms:W3CDTF">2020-12-07T14:39:30Z</dcterms:modified>
</cp:coreProperties>
</file>