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1213" r:id="rId3"/>
    <p:sldId id="1224" r:id="rId4"/>
    <p:sldId id="1218" r:id="rId5"/>
    <p:sldId id="1241" r:id="rId6"/>
    <p:sldId id="1242" r:id="rId7"/>
    <p:sldId id="1243" r:id="rId8"/>
    <p:sldId id="1235" r:id="rId9"/>
    <p:sldId id="1227" r:id="rId10"/>
    <p:sldId id="1216" r:id="rId11"/>
    <p:sldId id="1281" r:id="rId12"/>
    <p:sldId id="1282" r:id="rId13"/>
    <p:sldId id="1283" r:id="rId14"/>
    <p:sldId id="1284" r:id="rId15"/>
    <p:sldId id="1285" r:id="rId16"/>
    <p:sldId id="1286" r:id="rId17"/>
    <p:sldId id="1288" r:id="rId18"/>
    <p:sldId id="1287" r:id="rId19"/>
    <p:sldId id="1328" r:id="rId20"/>
    <p:sldId id="1340" r:id="rId21"/>
    <p:sldId id="1342" r:id="rId22"/>
    <p:sldId id="1341" r:id="rId23"/>
    <p:sldId id="1344" r:id="rId24"/>
    <p:sldId id="1350" r:id="rId25"/>
    <p:sldId id="1343" r:id="rId26"/>
    <p:sldId id="1351" r:id="rId27"/>
    <p:sldId id="268" r:id="rId28"/>
    <p:sldId id="269" r:id="rId29"/>
    <p:sldId id="270" r:id="rId30"/>
    <p:sldId id="271" r:id="rId31"/>
    <p:sldId id="272" r:id="rId32"/>
    <p:sldId id="273" r:id="rId33"/>
    <p:sldId id="274" r:id="rId34"/>
    <p:sldId id="275" r:id="rId35"/>
    <p:sldId id="281" r:id="rId36"/>
    <p:sldId id="1347" r:id="rId37"/>
    <p:sldId id="493" r:id="rId3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83"/>
    <p:restoredTop sz="94694"/>
  </p:normalViewPr>
  <p:slideViewPr>
    <p:cSldViewPr snapToGrid="0" snapToObjects="1">
      <p:cViewPr varScale="1">
        <p:scale>
          <a:sx n="58" d="100"/>
          <a:sy n="58" d="100"/>
        </p:scale>
        <p:origin x="224" y="1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80695-3C36-4DD0-8D16-8ADDFA5ABB0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3DD41F2-171C-430C-920A-6F03E6C1EAB5}">
      <dgm:prSet/>
      <dgm:spPr/>
      <dgm:t>
        <a:bodyPr/>
        <a:lstStyle/>
        <a:p>
          <a:pPr>
            <a:defRPr cap="all"/>
          </a:pPr>
          <a:r>
            <a:rPr lang="es-ES"/>
            <a:t>Más difícil de satisfacer</a:t>
          </a:r>
        </a:p>
      </dgm:t>
    </dgm:pt>
    <dgm:pt modelId="{BC53C5A5-46E0-46AB-AD70-0F7CA5368FDC}" type="parTrans" cxnId="{18EE205C-5B41-4D29-97D7-9D284523FF60}">
      <dgm:prSet/>
      <dgm:spPr/>
      <dgm:t>
        <a:bodyPr/>
        <a:lstStyle/>
        <a:p>
          <a:endParaRPr lang="en-US"/>
        </a:p>
      </dgm:t>
    </dgm:pt>
    <dgm:pt modelId="{5E213F98-8AEC-4588-8967-4A0BC779FFFE}" type="sibTrans" cxnId="{18EE205C-5B41-4D29-97D7-9D284523FF60}">
      <dgm:prSet/>
      <dgm:spPr/>
      <dgm:t>
        <a:bodyPr/>
        <a:lstStyle/>
        <a:p>
          <a:endParaRPr lang="en-US"/>
        </a:p>
      </dgm:t>
    </dgm:pt>
    <dgm:pt modelId="{EA57A486-1E63-4D82-AE70-33C7DED3449B}">
      <dgm:prSet/>
      <dgm:spPr/>
      <dgm:t>
        <a:bodyPr/>
        <a:lstStyle/>
        <a:p>
          <a:pPr>
            <a:defRPr cap="all"/>
          </a:pPr>
          <a:r>
            <a:rPr lang="es-ES"/>
            <a:t>Más exigente</a:t>
          </a:r>
        </a:p>
      </dgm:t>
    </dgm:pt>
    <dgm:pt modelId="{DFDBFF8D-A129-440E-B8F8-7E5253ADF4F7}" type="parTrans" cxnId="{876FFDB9-9B5C-4164-AACA-F46484C9FCB7}">
      <dgm:prSet/>
      <dgm:spPr/>
      <dgm:t>
        <a:bodyPr/>
        <a:lstStyle/>
        <a:p>
          <a:endParaRPr lang="en-US"/>
        </a:p>
      </dgm:t>
    </dgm:pt>
    <dgm:pt modelId="{85BB0B1F-3062-4CFB-BEF3-8F4A95578D95}" type="sibTrans" cxnId="{876FFDB9-9B5C-4164-AACA-F46484C9FCB7}">
      <dgm:prSet/>
      <dgm:spPr/>
      <dgm:t>
        <a:bodyPr/>
        <a:lstStyle/>
        <a:p>
          <a:endParaRPr lang="en-US"/>
        </a:p>
      </dgm:t>
    </dgm:pt>
    <dgm:pt modelId="{7D37E961-9490-4933-BE67-54DC77524A1A}">
      <dgm:prSet/>
      <dgm:spPr/>
      <dgm:t>
        <a:bodyPr/>
        <a:lstStyle/>
        <a:p>
          <a:pPr>
            <a:defRPr cap="all"/>
          </a:pPr>
          <a:r>
            <a:rPr lang="es-ES"/>
            <a:t>Menos paciente</a:t>
          </a:r>
        </a:p>
      </dgm:t>
    </dgm:pt>
    <dgm:pt modelId="{6D32EA42-3BA5-4249-9FD6-6AE234DF1A82}" type="parTrans" cxnId="{FB762210-50A6-49B6-9268-777A41A62748}">
      <dgm:prSet/>
      <dgm:spPr/>
      <dgm:t>
        <a:bodyPr/>
        <a:lstStyle/>
        <a:p>
          <a:endParaRPr lang="en-US"/>
        </a:p>
      </dgm:t>
    </dgm:pt>
    <dgm:pt modelId="{E531158A-B73F-475D-AD98-849E86491A62}" type="sibTrans" cxnId="{FB762210-50A6-49B6-9268-777A41A62748}">
      <dgm:prSet/>
      <dgm:spPr/>
      <dgm:t>
        <a:bodyPr/>
        <a:lstStyle/>
        <a:p>
          <a:endParaRPr lang="en-US"/>
        </a:p>
      </dgm:t>
    </dgm:pt>
    <dgm:pt modelId="{F159A17B-4E52-475F-A840-D18116EA55D1}">
      <dgm:prSet/>
      <dgm:spPr/>
      <dgm:t>
        <a:bodyPr/>
        <a:lstStyle/>
        <a:p>
          <a:pPr>
            <a:defRPr cap="all"/>
          </a:pPr>
          <a:r>
            <a:rPr lang="es-ES"/>
            <a:t>Menos tiempo</a:t>
          </a:r>
        </a:p>
      </dgm:t>
    </dgm:pt>
    <dgm:pt modelId="{47338333-8389-4611-9776-3C7FD044B535}" type="parTrans" cxnId="{B8345CF3-2E84-4B1F-A833-EB5FBD79A69C}">
      <dgm:prSet/>
      <dgm:spPr/>
      <dgm:t>
        <a:bodyPr/>
        <a:lstStyle/>
        <a:p>
          <a:endParaRPr lang="en-US"/>
        </a:p>
      </dgm:t>
    </dgm:pt>
    <dgm:pt modelId="{9931493F-6CE6-47F8-B738-730F8A29DF5A}" type="sibTrans" cxnId="{B8345CF3-2E84-4B1F-A833-EB5FBD79A69C}">
      <dgm:prSet/>
      <dgm:spPr/>
      <dgm:t>
        <a:bodyPr/>
        <a:lstStyle/>
        <a:p>
          <a:endParaRPr lang="en-US"/>
        </a:p>
      </dgm:t>
    </dgm:pt>
    <dgm:pt modelId="{90BF6F76-BD6E-4B59-8EA4-EB18B9020642}">
      <dgm:prSet/>
      <dgm:spPr/>
      <dgm:t>
        <a:bodyPr/>
        <a:lstStyle/>
        <a:p>
          <a:pPr>
            <a:defRPr cap="all"/>
          </a:pPr>
          <a:r>
            <a:rPr lang="es-ES"/>
            <a:t>Más informados</a:t>
          </a:r>
        </a:p>
      </dgm:t>
    </dgm:pt>
    <dgm:pt modelId="{FAED6245-8A13-430E-83AF-074A9BC849C5}" type="parTrans" cxnId="{7E88359C-130F-4054-B549-CB6F4DAFB70F}">
      <dgm:prSet/>
      <dgm:spPr/>
      <dgm:t>
        <a:bodyPr/>
        <a:lstStyle/>
        <a:p>
          <a:endParaRPr lang="en-US"/>
        </a:p>
      </dgm:t>
    </dgm:pt>
    <dgm:pt modelId="{D2FD8887-AF7B-49CD-A13C-B029B43BB7D9}" type="sibTrans" cxnId="{7E88359C-130F-4054-B549-CB6F4DAFB70F}">
      <dgm:prSet/>
      <dgm:spPr/>
      <dgm:t>
        <a:bodyPr/>
        <a:lstStyle/>
        <a:p>
          <a:endParaRPr lang="en-US"/>
        </a:p>
      </dgm:t>
    </dgm:pt>
    <dgm:pt modelId="{6D9A8539-FFD7-4128-B3C2-509597659408}" type="pres">
      <dgm:prSet presAssocID="{62180695-3C36-4DD0-8D16-8ADDFA5ABB06}" presName="root" presStyleCnt="0">
        <dgm:presLayoutVars>
          <dgm:dir/>
          <dgm:resizeHandles val="exact"/>
        </dgm:presLayoutVars>
      </dgm:prSet>
      <dgm:spPr/>
    </dgm:pt>
    <dgm:pt modelId="{82D4CA84-5158-4FEF-9E2A-61DD425B48AA}" type="pres">
      <dgm:prSet presAssocID="{E3DD41F2-171C-430C-920A-6F03E6C1EAB5}" presName="compNode" presStyleCnt="0"/>
      <dgm:spPr/>
    </dgm:pt>
    <dgm:pt modelId="{9EA06B04-37BC-426A-8768-2F21E9B9F8A0}" type="pres">
      <dgm:prSet presAssocID="{E3DD41F2-171C-430C-920A-6F03E6C1EAB5}" presName="iconBgRect" presStyleLbl="bgShp" presStyleIdx="0" presStyleCnt="5"/>
      <dgm:spPr/>
    </dgm:pt>
    <dgm:pt modelId="{A709C195-0799-49A5-96A5-A885C34DCFC2}" type="pres">
      <dgm:prSet presAssocID="{E3DD41F2-171C-430C-920A-6F03E6C1EAB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d Face with No Fill"/>
        </a:ext>
      </dgm:extLst>
    </dgm:pt>
    <dgm:pt modelId="{A69CDC74-46DC-4015-8891-DF44C882D42B}" type="pres">
      <dgm:prSet presAssocID="{E3DD41F2-171C-430C-920A-6F03E6C1EAB5}" presName="spaceRect" presStyleCnt="0"/>
      <dgm:spPr/>
    </dgm:pt>
    <dgm:pt modelId="{65EC2F59-AF00-4F9B-BBF8-D825B8A57670}" type="pres">
      <dgm:prSet presAssocID="{E3DD41F2-171C-430C-920A-6F03E6C1EAB5}" presName="textRect" presStyleLbl="revTx" presStyleIdx="0" presStyleCnt="5">
        <dgm:presLayoutVars>
          <dgm:chMax val="1"/>
          <dgm:chPref val="1"/>
        </dgm:presLayoutVars>
      </dgm:prSet>
      <dgm:spPr/>
    </dgm:pt>
    <dgm:pt modelId="{907D57CC-5875-491D-A9B4-4233B4FBB85E}" type="pres">
      <dgm:prSet presAssocID="{5E213F98-8AEC-4588-8967-4A0BC779FFFE}" presName="sibTrans" presStyleCnt="0"/>
      <dgm:spPr/>
    </dgm:pt>
    <dgm:pt modelId="{5D79A3FE-B699-4AA2-B48A-A7E240E81395}" type="pres">
      <dgm:prSet presAssocID="{EA57A486-1E63-4D82-AE70-33C7DED3449B}" presName="compNode" presStyleCnt="0"/>
      <dgm:spPr/>
    </dgm:pt>
    <dgm:pt modelId="{2B292F58-2CD2-48B4-A5F3-F41B4FC63C31}" type="pres">
      <dgm:prSet presAssocID="{EA57A486-1E63-4D82-AE70-33C7DED3449B}" presName="iconBgRect" presStyleLbl="bgShp" presStyleIdx="1" presStyleCnt="5"/>
      <dgm:spPr/>
    </dgm:pt>
    <dgm:pt modelId="{A6D5D28B-025B-4647-B72F-C9346276764B}" type="pres">
      <dgm:prSet presAssocID="{EA57A486-1E63-4D82-AE70-33C7DED3449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nero"/>
        </a:ext>
      </dgm:extLst>
    </dgm:pt>
    <dgm:pt modelId="{13237518-E0C2-4E65-8FC7-3651D81B2177}" type="pres">
      <dgm:prSet presAssocID="{EA57A486-1E63-4D82-AE70-33C7DED3449B}" presName="spaceRect" presStyleCnt="0"/>
      <dgm:spPr/>
    </dgm:pt>
    <dgm:pt modelId="{48C734B1-0BD1-4A5B-9BAD-7AFD571FE4BD}" type="pres">
      <dgm:prSet presAssocID="{EA57A486-1E63-4D82-AE70-33C7DED3449B}" presName="textRect" presStyleLbl="revTx" presStyleIdx="1" presStyleCnt="5">
        <dgm:presLayoutVars>
          <dgm:chMax val="1"/>
          <dgm:chPref val="1"/>
        </dgm:presLayoutVars>
      </dgm:prSet>
      <dgm:spPr/>
    </dgm:pt>
    <dgm:pt modelId="{2D1CCB58-27EC-44C9-8E01-936BE5AB6554}" type="pres">
      <dgm:prSet presAssocID="{85BB0B1F-3062-4CFB-BEF3-8F4A95578D95}" presName="sibTrans" presStyleCnt="0"/>
      <dgm:spPr/>
    </dgm:pt>
    <dgm:pt modelId="{D904CF9B-4965-414C-B913-396E27F3FE95}" type="pres">
      <dgm:prSet presAssocID="{7D37E961-9490-4933-BE67-54DC77524A1A}" presName="compNode" presStyleCnt="0"/>
      <dgm:spPr/>
    </dgm:pt>
    <dgm:pt modelId="{D1479277-9583-4171-95E1-31253CAAC5DF}" type="pres">
      <dgm:prSet presAssocID="{7D37E961-9490-4933-BE67-54DC77524A1A}" presName="iconBgRect" presStyleLbl="bgShp" presStyleIdx="2" presStyleCnt="5"/>
      <dgm:spPr/>
    </dgm:pt>
    <dgm:pt modelId="{E6FFE5A7-2B69-4283-A35A-B513A9454695}" type="pres">
      <dgm:prSet presAssocID="{7D37E961-9490-4933-BE67-54DC77524A1A}"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stetoscopio"/>
        </a:ext>
      </dgm:extLst>
    </dgm:pt>
    <dgm:pt modelId="{F6A7345D-3C44-47C5-9611-AF8C94263464}" type="pres">
      <dgm:prSet presAssocID="{7D37E961-9490-4933-BE67-54DC77524A1A}" presName="spaceRect" presStyleCnt="0"/>
      <dgm:spPr/>
    </dgm:pt>
    <dgm:pt modelId="{F379304D-3AD2-4B46-977E-8E6720416363}" type="pres">
      <dgm:prSet presAssocID="{7D37E961-9490-4933-BE67-54DC77524A1A}" presName="textRect" presStyleLbl="revTx" presStyleIdx="2" presStyleCnt="5">
        <dgm:presLayoutVars>
          <dgm:chMax val="1"/>
          <dgm:chPref val="1"/>
        </dgm:presLayoutVars>
      </dgm:prSet>
      <dgm:spPr/>
    </dgm:pt>
    <dgm:pt modelId="{DC6DED3E-85BE-48E0-A4C5-6A68C70E260D}" type="pres">
      <dgm:prSet presAssocID="{E531158A-B73F-475D-AD98-849E86491A62}" presName="sibTrans" presStyleCnt="0"/>
      <dgm:spPr/>
    </dgm:pt>
    <dgm:pt modelId="{B6641BC3-055A-444E-BCAE-C228078E4DB0}" type="pres">
      <dgm:prSet presAssocID="{F159A17B-4E52-475F-A840-D18116EA55D1}" presName="compNode" presStyleCnt="0"/>
      <dgm:spPr/>
    </dgm:pt>
    <dgm:pt modelId="{7DFEC9CA-ADCE-4DA7-A9F2-A89CB0153C90}" type="pres">
      <dgm:prSet presAssocID="{F159A17B-4E52-475F-A840-D18116EA55D1}" presName="iconBgRect" presStyleLbl="bgShp" presStyleIdx="3" presStyleCnt="5"/>
      <dgm:spPr/>
    </dgm:pt>
    <dgm:pt modelId="{D2AF3913-213A-4422-8930-7F11D5F735C4}" type="pres">
      <dgm:prSet presAssocID="{F159A17B-4E52-475F-A840-D18116EA55D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
        </a:ext>
      </dgm:extLst>
    </dgm:pt>
    <dgm:pt modelId="{DC7C1462-285C-4F3F-ABA1-252D744B0BCA}" type="pres">
      <dgm:prSet presAssocID="{F159A17B-4E52-475F-A840-D18116EA55D1}" presName="spaceRect" presStyleCnt="0"/>
      <dgm:spPr/>
    </dgm:pt>
    <dgm:pt modelId="{FC9979F1-CF45-4679-9CA8-39D6E58E56D2}" type="pres">
      <dgm:prSet presAssocID="{F159A17B-4E52-475F-A840-D18116EA55D1}" presName="textRect" presStyleLbl="revTx" presStyleIdx="3" presStyleCnt="5">
        <dgm:presLayoutVars>
          <dgm:chMax val="1"/>
          <dgm:chPref val="1"/>
        </dgm:presLayoutVars>
      </dgm:prSet>
      <dgm:spPr/>
    </dgm:pt>
    <dgm:pt modelId="{8F157F36-6FBC-42EA-A718-F327FA646A08}" type="pres">
      <dgm:prSet presAssocID="{9931493F-6CE6-47F8-B738-730F8A29DF5A}" presName="sibTrans" presStyleCnt="0"/>
      <dgm:spPr/>
    </dgm:pt>
    <dgm:pt modelId="{BE40A740-7622-4A69-8410-61BA2C272A74}" type="pres">
      <dgm:prSet presAssocID="{90BF6F76-BD6E-4B59-8EA4-EB18B9020642}" presName="compNode" presStyleCnt="0"/>
      <dgm:spPr/>
    </dgm:pt>
    <dgm:pt modelId="{CA09FFF9-468E-414E-91D8-6BE468D85347}" type="pres">
      <dgm:prSet presAssocID="{90BF6F76-BD6E-4B59-8EA4-EB18B9020642}" presName="iconBgRect" presStyleLbl="bgShp" presStyleIdx="4" presStyleCnt="5"/>
      <dgm:spPr/>
    </dgm:pt>
    <dgm:pt modelId="{CA805258-80EF-41EE-9DA7-D442682BA6F1}" type="pres">
      <dgm:prSet presAssocID="{90BF6F76-BD6E-4B59-8EA4-EB18B902064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eo"/>
        </a:ext>
      </dgm:extLst>
    </dgm:pt>
    <dgm:pt modelId="{11251963-3976-4C4A-A6B8-70442EF6A7B3}" type="pres">
      <dgm:prSet presAssocID="{90BF6F76-BD6E-4B59-8EA4-EB18B9020642}" presName="spaceRect" presStyleCnt="0"/>
      <dgm:spPr/>
    </dgm:pt>
    <dgm:pt modelId="{8622B59F-21B5-487D-985C-92A3A9046127}" type="pres">
      <dgm:prSet presAssocID="{90BF6F76-BD6E-4B59-8EA4-EB18B9020642}" presName="textRect" presStyleLbl="revTx" presStyleIdx="4" presStyleCnt="5">
        <dgm:presLayoutVars>
          <dgm:chMax val="1"/>
          <dgm:chPref val="1"/>
        </dgm:presLayoutVars>
      </dgm:prSet>
      <dgm:spPr/>
    </dgm:pt>
  </dgm:ptLst>
  <dgm:cxnLst>
    <dgm:cxn modelId="{FB762210-50A6-49B6-9268-777A41A62748}" srcId="{62180695-3C36-4DD0-8D16-8ADDFA5ABB06}" destId="{7D37E961-9490-4933-BE67-54DC77524A1A}" srcOrd="2" destOrd="0" parTransId="{6D32EA42-3BA5-4249-9FD6-6AE234DF1A82}" sibTransId="{E531158A-B73F-475D-AD98-849E86491A62}"/>
    <dgm:cxn modelId="{18EE205C-5B41-4D29-97D7-9D284523FF60}" srcId="{62180695-3C36-4DD0-8D16-8ADDFA5ABB06}" destId="{E3DD41F2-171C-430C-920A-6F03E6C1EAB5}" srcOrd="0" destOrd="0" parTransId="{BC53C5A5-46E0-46AB-AD70-0F7CA5368FDC}" sibTransId="{5E213F98-8AEC-4588-8967-4A0BC779FFFE}"/>
    <dgm:cxn modelId="{7E88359C-130F-4054-B549-CB6F4DAFB70F}" srcId="{62180695-3C36-4DD0-8D16-8ADDFA5ABB06}" destId="{90BF6F76-BD6E-4B59-8EA4-EB18B9020642}" srcOrd="4" destOrd="0" parTransId="{FAED6245-8A13-430E-83AF-074A9BC849C5}" sibTransId="{D2FD8887-AF7B-49CD-A13C-B029B43BB7D9}"/>
    <dgm:cxn modelId="{3624229F-64C2-4326-A47A-1F7A9911FB21}" type="presOf" srcId="{90BF6F76-BD6E-4B59-8EA4-EB18B9020642}" destId="{8622B59F-21B5-487D-985C-92A3A9046127}" srcOrd="0" destOrd="0" presId="urn:microsoft.com/office/officeart/2018/5/layout/IconCircleLabelList"/>
    <dgm:cxn modelId="{876FFDB9-9B5C-4164-AACA-F46484C9FCB7}" srcId="{62180695-3C36-4DD0-8D16-8ADDFA5ABB06}" destId="{EA57A486-1E63-4D82-AE70-33C7DED3449B}" srcOrd="1" destOrd="0" parTransId="{DFDBFF8D-A129-440E-B8F8-7E5253ADF4F7}" sibTransId="{85BB0B1F-3062-4CFB-BEF3-8F4A95578D95}"/>
    <dgm:cxn modelId="{0A76EABA-8AAC-4BEF-9E0C-915875DADAC0}" type="presOf" srcId="{EA57A486-1E63-4D82-AE70-33C7DED3449B}" destId="{48C734B1-0BD1-4A5B-9BAD-7AFD571FE4BD}" srcOrd="0" destOrd="0" presId="urn:microsoft.com/office/officeart/2018/5/layout/IconCircleLabelList"/>
    <dgm:cxn modelId="{4AC0E5C5-E288-4245-BA9B-A7E84E0BFAC1}" type="presOf" srcId="{E3DD41F2-171C-430C-920A-6F03E6C1EAB5}" destId="{65EC2F59-AF00-4F9B-BBF8-D825B8A57670}" srcOrd="0" destOrd="0" presId="urn:microsoft.com/office/officeart/2018/5/layout/IconCircleLabelList"/>
    <dgm:cxn modelId="{F7648DCE-DABE-4D5F-8708-1F8AE09E9179}" type="presOf" srcId="{7D37E961-9490-4933-BE67-54DC77524A1A}" destId="{F379304D-3AD2-4B46-977E-8E6720416363}" srcOrd="0" destOrd="0" presId="urn:microsoft.com/office/officeart/2018/5/layout/IconCircleLabelList"/>
    <dgm:cxn modelId="{9349FFF0-0995-4205-A22C-74E568FD2AD3}" type="presOf" srcId="{62180695-3C36-4DD0-8D16-8ADDFA5ABB06}" destId="{6D9A8539-FFD7-4128-B3C2-509597659408}" srcOrd="0" destOrd="0" presId="urn:microsoft.com/office/officeart/2018/5/layout/IconCircleLabelList"/>
    <dgm:cxn modelId="{B8345CF3-2E84-4B1F-A833-EB5FBD79A69C}" srcId="{62180695-3C36-4DD0-8D16-8ADDFA5ABB06}" destId="{F159A17B-4E52-475F-A840-D18116EA55D1}" srcOrd="3" destOrd="0" parTransId="{47338333-8389-4611-9776-3C7FD044B535}" sibTransId="{9931493F-6CE6-47F8-B738-730F8A29DF5A}"/>
    <dgm:cxn modelId="{CBC917FB-412A-442D-84DF-A0F39684D99F}" type="presOf" srcId="{F159A17B-4E52-475F-A840-D18116EA55D1}" destId="{FC9979F1-CF45-4679-9CA8-39D6E58E56D2}" srcOrd="0" destOrd="0" presId="urn:microsoft.com/office/officeart/2018/5/layout/IconCircleLabelList"/>
    <dgm:cxn modelId="{9CBE361C-649B-4706-AF8E-061E96A355A7}" type="presParOf" srcId="{6D9A8539-FFD7-4128-B3C2-509597659408}" destId="{82D4CA84-5158-4FEF-9E2A-61DD425B48AA}" srcOrd="0" destOrd="0" presId="urn:microsoft.com/office/officeart/2018/5/layout/IconCircleLabelList"/>
    <dgm:cxn modelId="{6522D64C-DE01-4832-9977-B434D6F508C6}" type="presParOf" srcId="{82D4CA84-5158-4FEF-9E2A-61DD425B48AA}" destId="{9EA06B04-37BC-426A-8768-2F21E9B9F8A0}" srcOrd="0" destOrd="0" presId="urn:microsoft.com/office/officeart/2018/5/layout/IconCircleLabelList"/>
    <dgm:cxn modelId="{236718B3-9A4A-40E1-947F-A836D64815C7}" type="presParOf" srcId="{82D4CA84-5158-4FEF-9E2A-61DD425B48AA}" destId="{A709C195-0799-49A5-96A5-A885C34DCFC2}" srcOrd="1" destOrd="0" presId="urn:microsoft.com/office/officeart/2018/5/layout/IconCircleLabelList"/>
    <dgm:cxn modelId="{BAE0E42D-0433-4BAC-9850-C5A85822FE4F}" type="presParOf" srcId="{82D4CA84-5158-4FEF-9E2A-61DD425B48AA}" destId="{A69CDC74-46DC-4015-8891-DF44C882D42B}" srcOrd="2" destOrd="0" presId="urn:microsoft.com/office/officeart/2018/5/layout/IconCircleLabelList"/>
    <dgm:cxn modelId="{CE9C0623-3C71-4818-8678-C967EBC5CC9F}" type="presParOf" srcId="{82D4CA84-5158-4FEF-9E2A-61DD425B48AA}" destId="{65EC2F59-AF00-4F9B-BBF8-D825B8A57670}" srcOrd="3" destOrd="0" presId="urn:microsoft.com/office/officeart/2018/5/layout/IconCircleLabelList"/>
    <dgm:cxn modelId="{12D9F628-EB25-4E84-9863-8817D0B78FE6}" type="presParOf" srcId="{6D9A8539-FFD7-4128-B3C2-509597659408}" destId="{907D57CC-5875-491D-A9B4-4233B4FBB85E}" srcOrd="1" destOrd="0" presId="urn:microsoft.com/office/officeart/2018/5/layout/IconCircleLabelList"/>
    <dgm:cxn modelId="{31890715-F928-4BC5-B471-3BDCDFD03255}" type="presParOf" srcId="{6D9A8539-FFD7-4128-B3C2-509597659408}" destId="{5D79A3FE-B699-4AA2-B48A-A7E240E81395}" srcOrd="2" destOrd="0" presId="urn:microsoft.com/office/officeart/2018/5/layout/IconCircleLabelList"/>
    <dgm:cxn modelId="{6E0C2C5D-D366-492D-BAEF-1B09EA1D5B0F}" type="presParOf" srcId="{5D79A3FE-B699-4AA2-B48A-A7E240E81395}" destId="{2B292F58-2CD2-48B4-A5F3-F41B4FC63C31}" srcOrd="0" destOrd="0" presId="urn:microsoft.com/office/officeart/2018/5/layout/IconCircleLabelList"/>
    <dgm:cxn modelId="{6DD6982D-49DC-4672-862B-D54CC1DA85F1}" type="presParOf" srcId="{5D79A3FE-B699-4AA2-B48A-A7E240E81395}" destId="{A6D5D28B-025B-4647-B72F-C9346276764B}" srcOrd="1" destOrd="0" presId="urn:microsoft.com/office/officeart/2018/5/layout/IconCircleLabelList"/>
    <dgm:cxn modelId="{E63BD982-185A-4815-8CC8-BA119842BF38}" type="presParOf" srcId="{5D79A3FE-B699-4AA2-B48A-A7E240E81395}" destId="{13237518-E0C2-4E65-8FC7-3651D81B2177}" srcOrd="2" destOrd="0" presId="urn:microsoft.com/office/officeart/2018/5/layout/IconCircleLabelList"/>
    <dgm:cxn modelId="{E84C9540-F98F-4D90-B9CC-010F6EF7A469}" type="presParOf" srcId="{5D79A3FE-B699-4AA2-B48A-A7E240E81395}" destId="{48C734B1-0BD1-4A5B-9BAD-7AFD571FE4BD}" srcOrd="3" destOrd="0" presId="urn:microsoft.com/office/officeart/2018/5/layout/IconCircleLabelList"/>
    <dgm:cxn modelId="{6760937A-33EA-406D-83F8-02DBAA77EC85}" type="presParOf" srcId="{6D9A8539-FFD7-4128-B3C2-509597659408}" destId="{2D1CCB58-27EC-44C9-8E01-936BE5AB6554}" srcOrd="3" destOrd="0" presId="urn:microsoft.com/office/officeart/2018/5/layout/IconCircleLabelList"/>
    <dgm:cxn modelId="{B8586DF7-82C5-427E-BB9D-1A6F44C98D68}" type="presParOf" srcId="{6D9A8539-FFD7-4128-B3C2-509597659408}" destId="{D904CF9B-4965-414C-B913-396E27F3FE95}" srcOrd="4" destOrd="0" presId="urn:microsoft.com/office/officeart/2018/5/layout/IconCircleLabelList"/>
    <dgm:cxn modelId="{0024D8EC-A11B-400F-93C7-6A74826DF8E7}" type="presParOf" srcId="{D904CF9B-4965-414C-B913-396E27F3FE95}" destId="{D1479277-9583-4171-95E1-31253CAAC5DF}" srcOrd="0" destOrd="0" presId="urn:microsoft.com/office/officeart/2018/5/layout/IconCircleLabelList"/>
    <dgm:cxn modelId="{3257B5FF-9ABA-45C1-A09C-3364844BB05C}" type="presParOf" srcId="{D904CF9B-4965-414C-B913-396E27F3FE95}" destId="{E6FFE5A7-2B69-4283-A35A-B513A9454695}" srcOrd="1" destOrd="0" presId="urn:microsoft.com/office/officeart/2018/5/layout/IconCircleLabelList"/>
    <dgm:cxn modelId="{AF1CF0C4-6FF6-4631-B01E-170CD4DBF995}" type="presParOf" srcId="{D904CF9B-4965-414C-B913-396E27F3FE95}" destId="{F6A7345D-3C44-47C5-9611-AF8C94263464}" srcOrd="2" destOrd="0" presId="urn:microsoft.com/office/officeart/2018/5/layout/IconCircleLabelList"/>
    <dgm:cxn modelId="{B64A08D5-A5E1-488A-ACA8-DC655A3845CA}" type="presParOf" srcId="{D904CF9B-4965-414C-B913-396E27F3FE95}" destId="{F379304D-3AD2-4B46-977E-8E6720416363}" srcOrd="3" destOrd="0" presId="urn:microsoft.com/office/officeart/2018/5/layout/IconCircleLabelList"/>
    <dgm:cxn modelId="{5CBBC052-0E15-495C-8C09-03A129F35CC2}" type="presParOf" srcId="{6D9A8539-FFD7-4128-B3C2-509597659408}" destId="{DC6DED3E-85BE-48E0-A4C5-6A68C70E260D}" srcOrd="5" destOrd="0" presId="urn:microsoft.com/office/officeart/2018/5/layout/IconCircleLabelList"/>
    <dgm:cxn modelId="{E196447F-5379-4243-A3B9-E3A3FE844AF1}" type="presParOf" srcId="{6D9A8539-FFD7-4128-B3C2-509597659408}" destId="{B6641BC3-055A-444E-BCAE-C228078E4DB0}" srcOrd="6" destOrd="0" presId="urn:microsoft.com/office/officeart/2018/5/layout/IconCircleLabelList"/>
    <dgm:cxn modelId="{6D96FC73-2855-40DA-AFAC-399BDBAD757C}" type="presParOf" srcId="{B6641BC3-055A-444E-BCAE-C228078E4DB0}" destId="{7DFEC9CA-ADCE-4DA7-A9F2-A89CB0153C90}" srcOrd="0" destOrd="0" presId="urn:microsoft.com/office/officeart/2018/5/layout/IconCircleLabelList"/>
    <dgm:cxn modelId="{C1AD79E7-09BC-425A-ABE1-46F1E805E3AC}" type="presParOf" srcId="{B6641BC3-055A-444E-BCAE-C228078E4DB0}" destId="{D2AF3913-213A-4422-8930-7F11D5F735C4}" srcOrd="1" destOrd="0" presId="urn:microsoft.com/office/officeart/2018/5/layout/IconCircleLabelList"/>
    <dgm:cxn modelId="{61A16EFC-256B-4319-872A-638C8E2D82E1}" type="presParOf" srcId="{B6641BC3-055A-444E-BCAE-C228078E4DB0}" destId="{DC7C1462-285C-4F3F-ABA1-252D744B0BCA}" srcOrd="2" destOrd="0" presId="urn:microsoft.com/office/officeart/2018/5/layout/IconCircleLabelList"/>
    <dgm:cxn modelId="{881BA5D2-4F19-404A-B187-6D1573168E5B}" type="presParOf" srcId="{B6641BC3-055A-444E-BCAE-C228078E4DB0}" destId="{FC9979F1-CF45-4679-9CA8-39D6E58E56D2}" srcOrd="3" destOrd="0" presId="urn:microsoft.com/office/officeart/2018/5/layout/IconCircleLabelList"/>
    <dgm:cxn modelId="{F122A997-0BB3-42D0-84FE-0E14A9D4CEB8}" type="presParOf" srcId="{6D9A8539-FFD7-4128-B3C2-509597659408}" destId="{8F157F36-6FBC-42EA-A718-F327FA646A08}" srcOrd="7" destOrd="0" presId="urn:microsoft.com/office/officeart/2018/5/layout/IconCircleLabelList"/>
    <dgm:cxn modelId="{69D0F355-7A69-4E6D-BCDF-F901C165B65C}" type="presParOf" srcId="{6D9A8539-FFD7-4128-B3C2-509597659408}" destId="{BE40A740-7622-4A69-8410-61BA2C272A74}" srcOrd="8" destOrd="0" presId="urn:microsoft.com/office/officeart/2018/5/layout/IconCircleLabelList"/>
    <dgm:cxn modelId="{ADD83225-D29C-4C1F-BEE3-81B14A320F02}" type="presParOf" srcId="{BE40A740-7622-4A69-8410-61BA2C272A74}" destId="{CA09FFF9-468E-414E-91D8-6BE468D85347}" srcOrd="0" destOrd="0" presId="urn:microsoft.com/office/officeart/2018/5/layout/IconCircleLabelList"/>
    <dgm:cxn modelId="{FD55068E-FE3C-4D85-BFB9-7422BA8DA7AB}" type="presParOf" srcId="{BE40A740-7622-4A69-8410-61BA2C272A74}" destId="{CA805258-80EF-41EE-9DA7-D442682BA6F1}" srcOrd="1" destOrd="0" presId="urn:microsoft.com/office/officeart/2018/5/layout/IconCircleLabelList"/>
    <dgm:cxn modelId="{FE482074-425B-4999-8314-A97B1A843E7E}" type="presParOf" srcId="{BE40A740-7622-4A69-8410-61BA2C272A74}" destId="{11251963-3976-4C4A-A6B8-70442EF6A7B3}" srcOrd="2" destOrd="0" presId="urn:microsoft.com/office/officeart/2018/5/layout/IconCircleLabelList"/>
    <dgm:cxn modelId="{51A0C121-A5C0-4381-8E90-DD9820B72135}" type="presParOf" srcId="{BE40A740-7622-4A69-8410-61BA2C272A74}" destId="{8622B59F-21B5-487D-985C-92A3A904612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D8BC41-6AC5-4279-AD1F-9DD3849345CB}" type="doc">
      <dgm:prSet loTypeId="urn:microsoft.com/office/officeart/2005/8/layout/radial1" loCatId="relationship" qsTypeId="urn:microsoft.com/office/officeart/2005/8/quickstyle/simple1" qsCatId="simple" csTypeId="urn:microsoft.com/office/officeart/2005/8/colors/accent1_2" csCatId="accent1" phldr="1"/>
      <dgm:spPr/>
    </dgm:pt>
    <dgm:pt modelId="{DEA596BA-DFA3-48A2-8178-EBAE953EB54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cap="none" normalizeH="0" baseline="0" dirty="0">
              <a:ln>
                <a:noFill/>
              </a:ln>
              <a:solidFill>
                <a:srgbClr val="FFFF00"/>
              </a:solidFill>
              <a:effectLst/>
              <a:latin typeface="Verdana" pitchFamily="34" charset="0"/>
            </a:rPr>
            <a:t>asesor</a:t>
          </a:r>
          <a:endParaRPr kumimoji="0" lang="es-ES" sz="2400" b="1" i="0" u="none" strike="noStrike" cap="none" normalizeH="0" baseline="0" dirty="0">
            <a:ln>
              <a:noFill/>
            </a:ln>
            <a:solidFill>
              <a:srgbClr val="FFFF00"/>
            </a:solidFill>
            <a:effectLst/>
            <a:latin typeface="Verdana" pitchFamily="34" charset="0"/>
          </a:endParaRPr>
        </a:p>
      </dgm:t>
    </dgm:pt>
    <dgm:pt modelId="{18203299-72FC-43A5-AFD0-E130CD376802}" type="parTrans" cxnId="{A9104799-2837-469C-B5F4-15E5E84D89EB}">
      <dgm:prSet/>
      <dgm:spPr/>
      <dgm:t>
        <a:bodyPr/>
        <a:lstStyle/>
        <a:p>
          <a:endParaRPr lang="es-AR" sz="2400">
            <a:solidFill>
              <a:srgbClr val="FFFF00"/>
            </a:solidFill>
          </a:endParaRPr>
        </a:p>
      </dgm:t>
    </dgm:pt>
    <dgm:pt modelId="{E57DC249-401E-4503-8A52-1EBA50ACFFFE}" type="sibTrans" cxnId="{A9104799-2837-469C-B5F4-15E5E84D89EB}">
      <dgm:prSet/>
      <dgm:spPr/>
      <dgm:t>
        <a:bodyPr/>
        <a:lstStyle/>
        <a:p>
          <a:endParaRPr lang="es-AR" sz="2400">
            <a:solidFill>
              <a:srgbClr val="FFFF00"/>
            </a:solidFill>
          </a:endParaRPr>
        </a:p>
      </dgm:t>
    </dgm:pt>
    <dgm:pt modelId="{2F524253-053E-4AA9-BAF0-5DEC57EE453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Conocer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 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FFFF00"/>
              </a:solidFill>
              <a:effectLst/>
              <a:latin typeface="Verdana" pitchFamily="34" charset="0"/>
            </a:rPr>
            <a:t>cliente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a:ln>
              <a:noFill/>
            </a:ln>
            <a:solidFill>
              <a:srgbClr val="FFFF00"/>
            </a:solidFill>
            <a:effectLst/>
            <a:latin typeface="Verdana" pitchFamily="34" charset="0"/>
          </a:endParaRPr>
        </a:p>
      </dgm:t>
    </dgm:pt>
    <dgm:pt modelId="{17CFF15B-D21A-4F48-A6DB-3CF5287875EE}" type="parTrans" cxnId="{B06789E1-6335-4BD7-9A73-A1224F378F19}">
      <dgm:prSet custT="1"/>
      <dgm:spPr/>
      <dgm:t>
        <a:bodyPr/>
        <a:lstStyle/>
        <a:p>
          <a:endParaRPr lang="es-AR" sz="700">
            <a:solidFill>
              <a:srgbClr val="FFFF00"/>
            </a:solidFill>
          </a:endParaRPr>
        </a:p>
      </dgm:t>
    </dgm:pt>
    <dgm:pt modelId="{28CC3986-C581-4FCC-A498-BE16F5BBE95B}" type="sibTrans" cxnId="{B06789E1-6335-4BD7-9A73-A1224F378F19}">
      <dgm:prSet/>
      <dgm:spPr/>
      <dgm:t>
        <a:bodyPr/>
        <a:lstStyle/>
        <a:p>
          <a:endParaRPr lang="es-AR" sz="2400">
            <a:solidFill>
              <a:srgbClr val="FFFF00"/>
            </a:solidFill>
          </a:endParaRPr>
        </a:p>
      </dgm:t>
    </dgm:pt>
    <dgm:pt modelId="{70AF89D8-8A85-4053-B3B1-0DD8942B816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rgbClr val="FFFF00"/>
              </a:solidFill>
              <a:effectLst/>
              <a:latin typeface="Verdana" pitchFamily="34" charset="0"/>
            </a:rPr>
            <a:t>Comunicación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dirty="0">
              <a:ln>
                <a:noFill/>
              </a:ln>
              <a:solidFill>
                <a:srgbClr val="FFFF00"/>
              </a:solidFill>
              <a:effectLst/>
              <a:latin typeface="Verdana" pitchFamily="34" charset="0"/>
            </a:rPr>
            <a:t>Efectiva</a:t>
          </a:r>
          <a:endParaRPr kumimoji="0" lang="es-ES" sz="1400" b="1" i="0" u="none" strike="noStrike" cap="none" normalizeH="0" baseline="0" dirty="0">
            <a:ln>
              <a:noFill/>
            </a:ln>
            <a:solidFill>
              <a:srgbClr val="FFFF00"/>
            </a:solidFill>
            <a:effectLst/>
            <a:latin typeface="Verdana" pitchFamily="34" charset="0"/>
          </a:endParaRPr>
        </a:p>
      </dgm:t>
    </dgm:pt>
    <dgm:pt modelId="{085BD984-A268-40FE-A7F5-02B6A76CA164}" type="parTrans" cxnId="{F3631348-049D-42E4-BA74-ED1575312782}">
      <dgm:prSet custT="1"/>
      <dgm:spPr/>
      <dgm:t>
        <a:bodyPr/>
        <a:lstStyle/>
        <a:p>
          <a:endParaRPr lang="es-AR" sz="700">
            <a:solidFill>
              <a:srgbClr val="FFFF00"/>
            </a:solidFill>
          </a:endParaRPr>
        </a:p>
      </dgm:t>
    </dgm:pt>
    <dgm:pt modelId="{B7ED5C9D-567B-42F2-B9AD-B74A443442DC}" type="sibTrans" cxnId="{F3631348-049D-42E4-BA74-ED1575312782}">
      <dgm:prSet/>
      <dgm:spPr/>
      <dgm:t>
        <a:bodyPr/>
        <a:lstStyle/>
        <a:p>
          <a:endParaRPr lang="es-AR" sz="2400">
            <a:solidFill>
              <a:srgbClr val="FFFF00"/>
            </a:solidFill>
          </a:endParaRPr>
        </a:p>
      </dgm:t>
    </dgm:pt>
    <dgm:pt modelId="{E603E90C-7869-4D4B-8437-246D37D399F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Medir lo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importante</a:t>
          </a:r>
          <a:endParaRPr kumimoji="0" lang="es-ES" sz="1400" b="1" i="0" u="none" strike="noStrike" cap="none" normalizeH="0" baseline="0">
            <a:ln>
              <a:noFill/>
            </a:ln>
            <a:solidFill>
              <a:srgbClr val="FFFF00"/>
            </a:solidFill>
            <a:effectLst/>
            <a:latin typeface="Verdana" pitchFamily="34" charset="0"/>
          </a:endParaRPr>
        </a:p>
      </dgm:t>
    </dgm:pt>
    <dgm:pt modelId="{E8FF75EC-A57D-4803-AA9B-3D845FA37FF4}" type="parTrans" cxnId="{F8F2F3FF-BDA5-4C04-9C16-4FEC89F19DF3}">
      <dgm:prSet custT="1"/>
      <dgm:spPr/>
      <dgm:t>
        <a:bodyPr/>
        <a:lstStyle/>
        <a:p>
          <a:endParaRPr lang="es-AR" sz="700">
            <a:solidFill>
              <a:srgbClr val="FFFF00"/>
            </a:solidFill>
          </a:endParaRPr>
        </a:p>
      </dgm:t>
    </dgm:pt>
    <dgm:pt modelId="{1C3A8A8D-5466-444F-8903-D9FC26C84E75}" type="sibTrans" cxnId="{F8F2F3FF-BDA5-4C04-9C16-4FEC89F19DF3}">
      <dgm:prSet/>
      <dgm:spPr/>
      <dgm:t>
        <a:bodyPr/>
        <a:lstStyle/>
        <a:p>
          <a:endParaRPr lang="es-AR" sz="2400">
            <a:solidFill>
              <a:srgbClr val="FFFF00"/>
            </a:solidFill>
          </a:endParaRPr>
        </a:p>
      </dgm:t>
    </dgm:pt>
    <dgm:pt modelId="{229BCFDE-7B8A-4310-B43C-3796A5A0935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Generar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Credibilidad</a:t>
          </a:r>
          <a:endParaRPr kumimoji="0" lang="es-ES" sz="1400" b="1" i="0" u="none" strike="noStrike" cap="none" normalizeH="0" baseline="0">
            <a:ln>
              <a:noFill/>
            </a:ln>
            <a:solidFill>
              <a:srgbClr val="FFFF00"/>
            </a:solidFill>
            <a:effectLst/>
            <a:latin typeface="Verdana" pitchFamily="34" charset="0"/>
          </a:endParaRPr>
        </a:p>
      </dgm:t>
    </dgm:pt>
    <dgm:pt modelId="{1EF3CB9A-A45C-468F-8D25-BDCD1CA4AED8}" type="parTrans" cxnId="{404AB958-9941-41CF-9CDC-464E65DDFD59}">
      <dgm:prSet custT="1"/>
      <dgm:spPr/>
      <dgm:t>
        <a:bodyPr/>
        <a:lstStyle/>
        <a:p>
          <a:endParaRPr lang="es-AR" sz="700">
            <a:solidFill>
              <a:srgbClr val="FFFF00"/>
            </a:solidFill>
          </a:endParaRPr>
        </a:p>
      </dgm:t>
    </dgm:pt>
    <dgm:pt modelId="{92F67815-68B0-448A-9434-999213CB2045}" type="sibTrans" cxnId="{404AB958-9941-41CF-9CDC-464E65DDFD59}">
      <dgm:prSet/>
      <dgm:spPr/>
      <dgm:t>
        <a:bodyPr/>
        <a:lstStyle/>
        <a:p>
          <a:endParaRPr lang="es-AR" sz="2400">
            <a:solidFill>
              <a:srgbClr val="FFFF00"/>
            </a:solidFill>
          </a:endParaRPr>
        </a:p>
      </dgm:t>
    </dgm:pt>
    <dgm:pt modelId="{D32C58E3-BDA9-4468-B76C-AB4B2683FE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Conocer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FFFF00"/>
              </a:solidFill>
              <a:effectLst/>
              <a:latin typeface="Verdana" pitchFamily="34" charset="0"/>
            </a:rPr>
            <a:t>Estructura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a:ln>
              <a:noFill/>
            </a:ln>
            <a:solidFill>
              <a:srgbClr val="FFFF00"/>
            </a:solidFill>
            <a:effectLst/>
            <a:latin typeface="Verdana" pitchFamily="34" charset="0"/>
          </a:endParaRPr>
        </a:p>
      </dgm:t>
    </dgm:pt>
    <dgm:pt modelId="{53118511-ED52-4390-B6CF-5DE620C92F67}" type="parTrans" cxnId="{C88765DC-A2C1-4F91-9380-F93A491461E7}">
      <dgm:prSet custT="1"/>
      <dgm:spPr/>
      <dgm:t>
        <a:bodyPr/>
        <a:lstStyle/>
        <a:p>
          <a:endParaRPr lang="es-AR" sz="700">
            <a:solidFill>
              <a:srgbClr val="FFFF00"/>
            </a:solidFill>
          </a:endParaRPr>
        </a:p>
      </dgm:t>
    </dgm:pt>
    <dgm:pt modelId="{E1FADF00-055A-4B10-8635-555B40AA6FEB}" type="sibTrans" cxnId="{C88765DC-A2C1-4F91-9380-F93A491461E7}">
      <dgm:prSet/>
      <dgm:spPr/>
      <dgm:t>
        <a:bodyPr/>
        <a:lstStyle/>
        <a:p>
          <a:endParaRPr lang="es-AR" sz="2400">
            <a:solidFill>
              <a:srgbClr val="FFFF00"/>
            </a:solidFill>
          </a:endParaRPr>
        </a:p>
      </dgm:t>
    </dgm:pt>
    <dgm:pt modelId="{D3FD653A-6F5C-422F-8B73-538D2FB752F9}">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Conocer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cap="none" normalizeH="0" baseline="0">
              <a:ln>
                <a:noFill/>
              </a:ln>
              <a:solidFill>
                <a:srgbClr val="FFFF00"/>
              </a:solidFill>
              <a:effectLst/>
              <a:latin typeface="Verdana" pitchFamily="34" charset="0"/>
            </a:rPr>
            <a:t>los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a:ln>
                <a:noFill/>
              </a:ln>
              <a:solidFill>
                <a:srgbClr val="FFFF00"/>
              </a:solidFill>
              <a:effectLst/>
              <a:latin typeface="Verdana" pitchFamily="34" charset="0"/>
            </a:rPr>
            <a:t>Servicios</a:t>
          </a:r>
        </a:p>
      </dgm:t>
    </dgm:pt>
    <dgm:pt modelId="{11B33848-8C5D-4D6E-80E3-19A87FB5D9F8}" type="parTrans" cxnId="{3F945327-F3DA-4548-9255-D3DC35F8464C}">
      <dgm:prSet custT="1"/>
      <dgm:spPr/>
      <dgm:t>
        <a:bodyPr/>
        <a:lstStyle/>
        <a:p>
          <a:endParaRPr lang="es-AR" sz="700">
            <a:solidFill>
              <a:srgbClr val="FFFF00"/>
            </a:solidFill>
          </a:endParaRPr>
        </a:p>
      </dgm:t>
    </dgm:pt>
    <dgm:pt modelId="{7D457AE8-9B80-421A-959A-4CAB556EC988}" type="sibTrans" cxnId="{3F945327-F3DA-4548-9255-D3DC35F8464C}">
      <dgm:prSet/>
      <dgm:spPr/>
      <dgm:t>
        <a:bodyPr/>
        <a:lstStyle/>
        <a:p>
          <a:endParaRPr lang="es-AR" sz="2400">
            <a:solidFill>
              <a:srgbClr val="FFFF00"/>
            </a:solidFill>
          </a:endParaRPr>
        </a:p>
      </dgm:t>
    </dgm:pt>
    <dgm:pt modelId="{956B3517-D744-48D6-90C0-C825FADA9A40}" type="pres">
      <dgm:prSet presAssocID="{83D8BC41-6AC5-4279-AD1F-9DD3849345CB}" presName="cycle" presStyleCnt="0">
        <dgm:presLayoutVars>
          <dgm:chMax val="1"/>
          <dgm:dir/>
          <dgm:animLvl val="ctr"/>
          <dgm:resizeHandles val="exact"/>
        </dgm:presLayoutVars>
      </dgm:prSet>
      <dgm:spPr/>
    </dgm:pt>
    <dgm:pt modelId="{60E01B32-2C83-429D-8597-9EB13F1ED0E9}" type="pres">
      <dgm:prSet presAssocID="{DEA596BA-DFA3-48A2-8178-EBAE953EB547}" presName="centerShape" presStyleLbl="node0" presStyleIdx="0" presStyleCnt="1"/>
      <dgm:spPr/>
    </dgm:pt>
    <dgm:pt modelId="{D88A1068-FF2E-4312-9D4F-0179D162365D}" type="pres">
      <dgm:prSet presAssocID="{17CFF15B-D21A-4F48-A6DB-3CF5287875EE}" presName="Name9" presStyleLbl="parChTrans1D2" presStyleIdx="0" presStyleCnt="6"/>
      <dgm:spPr/>
    </dgm:pt>
    <dgm:pt modelId="{92ECE510-A744-4916-B95D-E71DABB2090A}" type="pres">
      <dgm:prSet presAssocID="{17CFF15B-D21A-4F48-A6DB-3CF5287875EE}" presName="connTx" presStyleLbl="parChTrans1D2" presStyleIdx="0" presStyleCnt="6"/>
      <dgm:spPr/>
    </dgm:pt>
    <dgm:pt modelId="{EB7E9D88-CDF4-4637-96FF-0D4720FF7726}" type="pres">
      <dgm:prSet presAssocID="{2F524253-053E-4AA9-BAF0-5DEC57EE4538}" presName="node" presStyleLbl="node1" presStyleIdx="0" presStyleCnt="6">
        <dgm:presLayoutVars>
          <dgm:bulletEnabled val="1"/>
        </dgm:presLayoutVars>
      </dgm:prSet>
      <dgm:spPr/>
    </dgm:pt>
    <dgm:pt modelId="{B37986CF-F108-48AB-BD14-8C002B93E4A3}" type="pres">
      <dgm:prSet presAssocID="{085BD984-A268-40FE-A7F5-02B6A76CA164}" presName="Name9" presStyleLbl="parChTrans1D2" presStyleIdx="1" presStyleCnt="6"/>
      <dgm:spPr/>
    </dgm:pt>
    <dgm:pt modelId="{F3A7F255-26B4-44FA-90C0-F1F348EB9C0F}" type="pres">
      <dgm:prSet presAssocID="{085BD984-A268-40FE-A7F5-02B6A76CA164}" presName="connTx" presStyleLbl="parChTrans1D2" presStyleIdx="1" presStyleCnt="6"/>
      <dgm:spPr/>
    </dgm:pt>
    <dgm:pt modelId="{2D7D2E61-7073-4663-9D76-40113523CD57}" type="pres">
      <dgm:prSet presAssocID="{70AF89D8-8A85-4053-B3B1-0DD8942B8166}" presName="node" presStyleLbl="node1" presStyleIdx="1" presStyleCnt="6" custScaleX="125397">
        <dgm:presLayoutVars>
          <dgm:bulletEnabled val="1"/>
        </dgm:presLayoutVars>
      </dgm:prSet>
      <dgm:spPr/>
    </dgm:pt>
    <dgm:pt modelId="{0F6CE232-6CFD-49FD-BF05-CC6F71CAEC54}" type="pres">
      <dgm:prSet presAssocID="{E8FF75EC-A57D-4803-AA9B-3D845FA37FF4}" presName="Name9" presStyleLbl="parChTrans1D2" presStyleIdx="2" presStyleCnt="6"/>
      <dgm:spPr/>
    </dgm:pt>
    <dgm:pt modelId="{9D1354B8-2F9C-483B-87BE-F94A10381679}" type="pres">
      <dgm:prSet presAssocID="{E8FF75EC-A57D-4803-AA9B-3D845FA37FF4}" presName="connTx" presStyleLbl="parChTrans1D2" presStyleIdx="2" presStyleCnt="6"/>
      <dgm:spPr/>
    </dgm:pt>
    <dgm:pt modelId="{F4524FEC-8B3A-4269-B207-FC11F76CC089}" type="pres">
      <dgm:prSet presAssocID="{E603E90C-7869-4D4B-8437-246D37D399FA}" presName="node" presStyleLbl="node1" presStyleIdx="2" presStyleCnt="6">
        <dgm:presLayoutVars>
          <dgm:bulletEnabled val="1"/>
        </dgm:presLayoutVars>
      </dgm:prSet>
      <dgm:spPr/>
    </dgm:pt>
    <dgm:pt modelId="{4A4F198F-A5E2-49F3-91D4-2988A7A2D46F}" type="pres">
      <dgm:prSet presAssocID="{1EF3CB9A-A45C-468F-8D25-BDCD1CA4AED8}" presName="Name9" presStyleLbl="parChTrans1D2" presStyleIdx="3" presStyleCnt="6"/>
      <dgm:spPr/>
    </dgm:pt>
    <dgm:pt modelId="{F9997F69-0892-4994-81B7-62FC24FDB1CA}" type="pres">
      <dgm:prSet presAssocID="{1EF3CB9A-A45C-468F-8D25-BDCD1CA4AED8}" presName="connTx" presStyleLbl="parChTrans1D2" presStyleIdx="3" presStyleCnt="6"/>
      <dgm:spPr/>
    </dgm:pt>
    <dgm:pt modelId="{25828939-2114-4113-B9F8-5A36C5289028}" type="pres">
      <dgm:prSet presAssocID="{229BCFDE-7B8A-4310-B43C-3796A5A09351}" presName="node" presStyleLbl="node1" presStyleIdx="3" presStyleCnt="6" custScaleX="127664">
        <dgm:presLayoutVars>
          <dgm:bulletEnabled val="1"/>
        </dgm:presLayoutVars>
      </dgm:prSet>
      <dgm:spPr/>
    </dgm:pt>
    <dgm:pt modelId="{75C266CA-E95E-4AD2-ABB2-E0158E306440}" type="pres">
      <dgm:prSet presAssocID="{53118511-ED52-4390-B6CF-5DE620C92F67}" presName="Name9" presStyleLbl="parChTrans1D2" presStyleIdx="4" presStyleCnt="6"/>
      <dgm:spPr/>
    </dgm:pt>
    <dgm:pt modelId="{6CFABBA3-BD8D-47B3-8196-36F12832B8E4}" type="pres">
      <dgm:prSet presAssocID="{53118511-ED52-4390-B6CF-5DE620C92F67}" presName="connTx" presStyleLbl="parChTrans1D2" presStyleIdx="4" presStyleCnt="6"/>
      <dgm:spPr/>
    </dgm:pt>
    <dgm:pt modelId="{A90B5C40-F2D6-4E1F-BCF9-F9350E638D7F}" type="pres">
      <dgm:prSet presAssocID="{D32C58E3-BDA9-4468-B76C-AB4B2683FE16}" presName="node" presStyleLbl="node1" presStyleIdx="4" presStyleCnt="6">
        <dgm:presLayoutVars>
          <dgm:bulletEnabled val="1"/>
        </dgm:presLayoutVars>
      </dgm:prSet>
      <dgm:spPr/>
    </dgm:pt>
    <dgm:pt modelId="{D77DAD06-C6A8-4DD8-A90A-6A74F9F1A4DA}" type="pres">
      <dgm:prSet presAssocID="{11B33848-8C5D-4D6E-80E3-19A87FB5D9F8}" presName="Name9" presStyleLbl="parChTrans1D2" presStyleIdx="5" presStyleCnt="6"/>
      <dgm:spPr/>
    </dgm:pt>
    <dgm:pt modelId="{8323A8D2-7548-4E19-AE76-91F0EF917BAD}" type="pres">
      <dgm:prSet presAssocID="{11B33848-8C5D-4D6E-80E3-19A87FB5D9F8}" presName="connTx" presStyleLbl="parChTrans1D2" presStyleIdx="5" presStyleCnt="6"/>
      <dgm:spPr/>
    </dgm:pt>
    <dgm:pt modelId="{C82FF1E0-3E37-47E4-A0BE-78CBD92CC839}" type="pres">
      <dgm:prSet presAssocID="{D3FD653A-6F5C-422F-8B73-538D2FB752F9}" presName="node" presStyleLbl="node1" presStyleIdx="5" presStyleCnt="6">
        <dgm:presLayoutVars>
          <dgm:bulletEnabled val="1"/>
        </dgm:presLayoutVars>
      </dgm:prSet>
      <dgm:spPr/>
    </dgm:pt>
  </dgm:ptLst>
  <dgm:cxnLst>
    <dgm:cxn modelId="{53153301-E74F-43BF-8406-A2EFC3A3AA35}" type="presOf" srcId="{1EF3CB9A-A45C-468F-8D25-BDCD1CA4AED8}" destId="{F9997F69-0892-4994-81B7-62FC24FDB1CA}" srcOrd="1" destOrd="0" presId="urn:microsoft.com/office/officeart/2005/8/layout/radial1"/>
    <dgm:cxn modelId="{0C2BA909-20D9-4168-A443-8AE0DADBE475}" type="presOf" srcId="{53118511-ED52-4390-B6CF-5DE620C92F67}" destId="{6CFABBA3-BD8D-47B3-8196-36F12832B8E4}" srcOrd="1" destOrd="0" presId="urn:microsoft.com/office/officeart/2005/8/layout/radial1"/>
    <dgm:cxn modelId="{65A9C31A-E36C-4130-BD1C-BB508E45E733}" type="presOf" srcId="{11B33848-8C5D-4D6E-80E3-19A87FB5D9F8}" destId="{8323A8D2-7548-4E19-AE76-91F0EF917BAD}" srcOrd="1" destOrd="0" presId="urn:microsoft.com/office/officeart/2005/8/layout/radial1"/>
    <dgm:cxn modelId="{C9DFB31F-3994-400D-B4BA-2D3C0F0D3138}" type="presOf" srcId="{D3FD653A-6F5C-422F-8B73-538D2FB752F9}" destId="{C82FF1E0-3E37-47E4-A0BE-78CBD92CC839}" srcOrd="0" destOrd="0" presId="urn:microsoft.com/office/officeart/2005/8/layout/radial1"/>
    <dgm:cxn modelId="{C367CB24-7219-47AC-9201-FBAB48B6196E}" type="presOf" srcId="{1EF3CB9A-A45C-468F-8D25-BDCD1CA4AED8}" destId="{4A4F198F-A5E2-49F3-91D4-2988A7A2D46F}" srcOrd="0" destOrd="0" presId="urn:microsoft.com/office/officeart/2005/8/layout/radial1"/>
    <dgm:cxn modelId="{3F945327-F3DA-4548-9255-D3DC35F8464C}" srcId="{DEA596BA-DFA3-48A2-8178-EBAE953EB547}" destId="{D3FD653A-6F5C-422F-8B73-538D2FB752F9}" srcOrd="5" destOrd="0" parTransId="{11B33848-8C5D-4D6E-80E3-19A87FB5D9F8}" sibTransId="{7D457AE8-9B80-421A-959A-4CAB556EC988}"/>
    <dgm:cxn modelId="{F243F537-031B-44BF-A9CA-C6723E3E2E2A}" type="presOf" srcId="{085BD984-A268-40FE-A7F5-02B6A76CA164}" destId="{F3A7F255-26B4-44FA-90C0-F1F348EB9C0F}" srcOrd="1" destOrd="0" presId="urn:microsoft.com/office/officeart/2005/8/layout/radial1"/>
    <dgm:cxn modelId="{4BB57138-91AB-4107-8A12-127AA3D8CA27}" type="presOf" srcId="{17CFF15B-D21A-4F48-A6DB-3CF5287875EE}" destId="{92ECE510-A744-4916-B95D-E71DABB2090A}" srcOrd="1" destOrd="0" presId="urn:microsoft.com/office/officeart/2005/8/layout/radial1"/>
    <dgm:cxn modelId="{A8E96F43-216A-46F4-A3F4-1148F630F506}" type="presOf" srcId="{D32C58E3-BDA9-4468-B76C-AB4B2683FE16}" destId="{A90B5C40-F2D6-4E1F-BCF9-F9350E638D7F}" srcOrd="0" destOrd="0" presId="urn:microsoft.com/office/officeart/2005/8/layout/radial1"/>
    <dgm:cxn modelId="{47C27444-FE6B-426E-B11E-2D934DC8BE6B}" type="presOf" srcId="{E8FF75EC-A57D-4803-AA9B-3D845FA37FF4}" destId="{9D1354B8-2F9C-483B-87BE-F94A10381679}" srcOrd="1" destOrd="0" presId="urn:microsoft.com/office/officeart/2005/8/layout/radial1"/>
    <dgm:cxn modelId="{F3631348-049D-42E4-BA74-ED1575312782}" srcId="{DEA596BA-DFA3-48A2-8178-EBAE953EB547}" destId="{70AF89D8-8A85-4053-B3B1-0DD8942B8166}" srcOrd="1" destOrd="0" parTransId="{085BD984-A268-40FE-A7F5-02B6A76CA164}" sibTransId="{B7ED5C9D-567B-42F2-B9AD-B74A443442DC}"/>
    <dgm:cxn modelId="{55505958-3F0A-4E69-9506-E314C8F4CC59}" type="presOf" srcId="{085BD984-A268-40FE-A7F5-02B6A76CA164}" destId="{B37986CF-F108-48AB-BD14-8C002B93E4A3}" srcOrd="0" destOrd="0" presId="urn:microsoft.com/office/officeart/2005/8/layout/radial1"/>
    <dgm:cxn modelId="{404AB958-9941-41CF-9CDC-464E65DDFD59}" srcId="{DEA596BA-DFA3-48A2-8178-EBAE953EB547}" destId="{229BCFDE-7B8A-4310-B43C-3796A5A09351}" srcOrd="3" destOrd="0" parTransId="{1EF3CB9A-A45C-468F-8D25-BDCD1CA4AED8}" sibTransId="{92F67815-68B0-448A-9434-999213CB2045}"/>
    <dgm:cxn modelId="{CC3AD891-51A3-4B25-985F-794E4186AFDF}" type="presOf" srcId="{53118511-ED52-4390-B6CF-5DE620C92F67}" destId="{75C266CA-E95E-4AD2-ABB2-E0158E306440}" srcOrd="0" destOrd="0" presId="urn:microsoft.com/office/officeart/2005/8/layout/radial1"/>
    <dgm:cxn modelId="{A9104799-2837-469C-B5F4-15E5E84D89EB}" srcId="{83D8BC41-6AC5-4279-AD1F-9DD3849345CB}" destId="{DEA596BA-DFA3-48A2-8178-EBAE953EB547}" srcOrd="0" destOrd="0" parTransId="{18203299-72FC-43A5-AFD0-E130CD376802}" sibTransId="{E57DC249-401E-4503-8A52-1EBA50ACFFFE}"/>
    <dgm:cxn modelId="{D381009D-16C8-4F0C-BBE5-1F76D4E7D385}" type="presOf" srcId="{2F524253-053E-4AA9-BAF0-5DEC57EE4538}" destId="{EB7E9D88-CDF4-4637-96FF-0D4720FF7726}" srcOrd="0" destOrd="0" presId="urn:microsoft.com/office/officeart/2005/8/layout/radial1"/>
    <dgm:cxn modelId="{30A2F4A5-4DAF-4113-A652-537168540194}" type="presOf" srcId="{17CFF15B-D21A-4F48-A6DB-3CF5287875EE}" destId="{D88A1068-FF2E-4312-9D4F-0179D162365D}" srcOrd="0" destOrd="0" presId="urn:microsoft.com/office/officeart/2005/8/layout/radial1"/>
    <dgm:cxn modelId="{C913E1B2-68DE-476A-BA95-14DE359B408B}" type="presOf" srcId="{DEA596BA-DFA3-48A2-8178-EBAE953EB547}" destId="{60E01B32-2C83-429D-8597-9EB13F1ED0E9}" srcOrd="0" destOrd="0" presId="urn:microsoft.com/office/officeart/2005/8/layout/radial1"/>
    <dgm:cxn modelId="{EB7637B4-0590-49DB-8727-21DAE1EA5538}" type="presOf" srcId="{229BCFDE-7B8A-4310-B43C-3796A5A09351}" destId="{25828939-2114-4113-B9F8-5A36C5289028}" srcOrd="0" destOrd="0" presId="urn:microsoft.com/office/officeart/2005/8/layout/radial1"/>
    <dgm:cxn modelId="{BA738BB8-45C6-4C6C-BD36-9EED2401BEA0}" type="presOf" srcId="{83D8BC41-6AC5-4279-AD1F-9DD3849345CB}" destId="{956B3517-D744-48D6-90C0-C825FADA9A40}" srcOrd="0" destOrd="0" presId="urn:microsoft.com/office/officeart/2005/8/layout/radial1"/>
    <dgm:cxn modelId="{44E652C1-E5FA-4F92-A6C6-2B7C59F619DB}" type="presOf" srcId="{E8FF75EC-A57D-4803-AA9B-3D845FA37FF4}" destId="{0F6CE232-6CFD-49FD-BF05-CC6F71CAEC54}" srcOrd="0" destOrd="0" presId="urn:microsoft.com/office/officeart/2005/8/layout/radial1"/>
    <dgm:cxn modelId="{4F4E6CC8-FBC6-4505-A514-0823FE4B3829}" type="presOf" srcId="{E603E90C-7869-4D4B-8437-246D37D399FA}" destId="{F4524FEC-8B3A-4269-B207-FC11F76CC089}" srcOrd="0" destOrd="0" presId="urn:microsoft.com/office/officeart/2005/8/layout/radial1"/>
    <dgm:cxn modelId="{C88765DC-A2C1-4F91-9380-F93A491461E7}" srcId="{DEA596BA-DFA3-48A2-8178-EBAE953EB547}" destId="{D32C58E3-BDA9-4468-B76C-AB4B2683FE16}" srcOrd="4" destOrd="0" parTransId="{53118511-ED52-4390-B6CF-5DE620C92F67}" sibTransId="{E1FADF00-055A-4B10-8635-555B40AA6FEB}"/>
    <dgm:cxn modelId="{B06789E1-6335-4BD7-9A73-A1224F378F19}" srcId="{DEA596BA-DFA3-48A2-8178-EBAE953EB547}" destId="{2F524253-053E-4AA9-BAF0-5DEC57EE4538}" srcOrd="0" destOrd="0" parTransId="{17CFF15B-D21A-4F48-A6DB-3CF5287875EE}" sibTransId="{28CC3986-C581-4FCC-A498-BE16F5BBE95B}"/>
    <dgm:cxn modelId="{510227E6-F2B8-4186-AA4E-CAC5A7168218}" type="presOf" srcId="{70AF89D8-8A85-4053-B3B1-0DD8942B8166}" destId="{2D7D2E61-7073-4663-9D76-40113523CD57}" srcOrd="0" destOrd="0" presId="urn:microsoft.com/office/officeart/2005/8/layout/radial1"/>
    <dgm:cxn modelId="{272369F5-FB95-4D6B-9B63-979A7F710D23}" type="presOf" srcId="{11B33848-8C5D-4D6E-80E3-19A87FB5D9F8}" destId="{D77DAD06-C6A8-4DD8-A90A-6A74F9F1A4DA}" srcOrd="0" destOrd="0" presId="urn:microsoft.com/office/officeart/2005/8/layout/radial1"/>
    <dgm:cxn modelId="{F8F2F3FF-BDA5-4C04-9C16-4FEC89F19DF3}" srcId="{DEA596BA-DFA3-48A2-8178-EBAE953EB547}" destId="{E603E90C-7869-4D4B-8437-246D37D399FA}" srcOrd="2" destOrd="0" parTransId="{E8FF75EC-A57D-4803-AA9B-3D845FA37FF4}" sibTransId="{1C3A8A8D-5466-444F-8903-D9FC26C84E75}"/>
    <dgm:cxn modelId="{6FD604A6-BB70-4218-ADF4-5DD3BC26964D}" type="presParOf" srcId="{956B3517-D744-48D6-90C0-C825FADA9A40}" destId="{60E01B32-2C83-429D-8597-9EB13F1ED0E9}" srcOrd="0" destOrd="0" presId="urn:microsoft.com/office/officeart/2005/8/layout/radial1"/>
    <dgm:cxn modelId="{5060D986-CF5A-4E82-9246-4DD37A6351B9}" type="presParOf" srcId="{956B3517-D744-48D6-90C0-C825FADA9A40}" destId="{D88A1068-FF2E-4312-9D4F-0179D162365D}" srcOrd="1" destOrd="0" presId="urn:microsoft.com/office/officeart/2005/8/layout/radial1"/>
    <dgm:cxn modelId="{2C2CDB0B-84AC-445E-89DF-058C27A3C340}" type="presParOf" srcId="{D88A1068-FF2E-4312-9D4F-0179D162365D}" destId="{92ECE510-A744-4916-B95D-E71DABB2090A}" srcOrd="0" destOrd="0" presId="urn:microsoft.com/office/officeart/2005/8/layout/radial1"/>
    <dgm:cxn modelId="{08D4F76F-94D3-4713-83A3-BF293E8D49E1}" type="presParOf" srcId="{956B3517-D744-48D6-90C0-C825FADA9A40}" destId="{EB7E9D88-CDF4-4637-96FF-0D4720FF7726}" srcOrd="2" destOrd="0" presId="urn:microsoft.com/office/officeart/2005/8/layout/radial1"/>
    <dgm:cxn modelId="{1F12679D-6C74-4C02-AC0A-A85339B9DCF1}" type="presParOf" srcId="{956B3517-D744-48D6-90C0-C825FADA9A40}" destId="{B37986CF-F108-48AB-BD14-8C002B93E4A3}" srcOrd="3" destOrd="0" presId="urn:microsoft.com/office/officeart/2005/8/layout/radial1"/>
    <dgm:cxn modelId="{15C313EA-5232-4BAC-A286-2DFAB202EBA0}" type="presParOf" srcId="{B37986CF-F108-48AB-BD14-8C002B93E4A3}" destId="{F3A7F255-26B4-44FA-90C0-F1F348EB9C0F}" srcOrd="0" destOrd="0" presId="urn:microsoft.com/office/officeart/2005/8/layout/radial1"/>
    <dgm:cxn modelId="{A38A7C68-462B-41FF-9F58-D44C2E5A6FCA}" type="presParOf" srcId="{956B3517-D744-48D6-90C0-C825FADA9A40}" destId="{2D7D2E61-7073-4663-9D76-40113523CD57}" srcOrd="4" destOrd="0" presId="urn:microsoft.com/office/officeart/2005/8/layout/radial1"/>
    <dgm:cxn modelId="{D70F60D6-29EB-41C5-9188-1A2949FA511D}" type="presParOf" srcId="{956B3517-D744-48D6-90C0-C825FADA9A40}" destId="{0F6CE232-6CFD-49FD-BF05-CC6F71CAEC54}" srcOrd="5" destOrd="0" presId="urn:microsoft.com/office/officeart/2005/8/layout/radial1"/>
    <dgm:cxn modelId="{47993B7C-75DE-4D70-882F-2F41F0D1A8A1}" type="presParOf" srcId="{0F6CE232-6CFD-49FD-BF05-CC6F71CAEC54}" destId="{9D1354B8-2F9C-483B-87BE-F94A10381679}" srcOrd="0" destOrd="0" presId="urn:microsoft.com/office/officeart/2005/8/layout/radial1"/>
    <dgm:cxn modelId="{73D2DC8D-BB19-4D3B-882C-3315DB11BDED}" type="presParOf" srcId="{956B3517-D744-48D6-90C0-C825FADA9A40}" destId="{F4524FEC-8B3A-4269-B207-FC11F76CC089}" srcOrd="6" destOrd="0" presId="urn:microsoft.com/office/officeart/2005/8/layout/radial1"/>
    <dgm:cxn modelId="{7854DCE4-C70B-4E9D-AA14-A9472C77D977}" type="presParOf" srcId="{956B3517-D744-48D6-90C0-C825FADA9A40}" destId="{4A4F198F-A5E2-49F3-91D4-2988A7A2D46F}" srcOrd="7" destOrd="0" presId="urn:microsoft.com/office/officeart/2005/8/layout/radial1"/>
    <dgm:cxn modelId="{F244E992-8B5A-46BC-97E9-AD9F2F6C130B}" type="presParOf" srcId="{4A4F198F-A5E2-49F3-91D4-2988A7A2D46F}" destId="{F9997F69-0892-4994-81B7-62FC24FDB1CA}" srcOrd="0" destOrd="0" presId="urn:microsoft.com/office/officeart/2005/8/layout/radial1"/>
    <dgm:cxn modelId="{327931B0-0754-4875-8CCD-EEBEC4BAF9CF}" type="presParOf" srcId="{956B3517-D744-48D6-90C0-C825FADA9A40}" destId="{25828939-2114-4113-B9F8-5A36C5289028}" srcOrd="8" destOrd="0" presId="urn:microsoft.com/office/officeart/2005/8/layout/radial1"/>
    <dgm:cxn modelId="{8730AC07-B867-4B04-9204-6C8796596062}" type="presParOf" srcId="{956B3517-D744-48D6-90C0-C825FADA9A40}" destId="{75C266CA-E95E-4AD2-ABB2-E0158E306440}" srcOrd="9" destOrd="0" presId="urn:microsoft.com/office/officeart/2005/8/layout/radial1"/>
    <dgm:cxn modelId="{E056BA74-95C5-4549-A020-3B008001EDF1}" type="presParOf" srcId="{75C266CA-E95E-4AD2-ABB2-E0158E306440}" destId="{6CFABBA3-BD8D-47B3-8196-36F12832B8E4}" srcOrd="0" destOrd="0" presId="urn:microsoft.com/office/officeart/2005/8/layout/radial1"/>
    <dgm:cxn modelId="{01F6F1AA-A9DC-478E-95A4-37ED0EAD6E61}" type="presParOf" srcId="{956B3517-D744-48D6-90C0-C825FADA9A40}" destId="{A90B5C40-F2D6-4E1F-BCF9-F9350E638D7F}" srcOrd="10" destOrd="0" presId="urn:microsoft.com/office/officeart/2005/8/layout/radial1"/>
    <dgm:cxn modelId="{27BA96C0-2F83-4104-B90D-E20B9019E57A}" type="presParOf" srcId="{956B3517-D744-48D6-90C0-C825FADA9A40}" destId="{D77DAD06-C6A8-4DD8-A90A-6A74F9F1A4DA}" srcOrd="11" destOrd="0" presId="urn:microsoft.com/office/officeart/2005/8/layout/radial1"/>
    <dgm:cxn modelId="{BA0CFD40-B0A2-49C6-9DCF-B2D8A4EE75B2}" type="presParOf" srcId="{D77DAD06-C6A8-4DD8-A90A-6A74F9F1A4DA}" destId="{8323A8D2-7548-4E19-AE76-91F0EF917BAD}" srcOrd="0" destOrd="0" presId="urn:microsoft.com/office/officeart/2005/8/layout/radial1"/>
    <dgm:cxn modelId="{3422ABB9-B6E7-4171-986D-E3E4C7E8C3A1}" type="presParOf" srcId="{956B3517-D744-48D6-90C0-C825FADA9A40}" destId="{C82FF1E0-3E37-47E4-A0BE-78CBD92CC83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06B04-37BC-426A-8768-2F21E9B9F8A0}">
      <dsp:nvSpPr>
        <dsp:cNvPr id="0" name=""/>
        <dsp:cNvSpPr/>
      </dsp:nvSpPr>
      <dsp:spPr>
        <a:xfrm>
          <a:off x="478800" y="78928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09C195-0799-49A5-96A5-A885C34DCFC2}">
      <dsp:nvSpPr>
        <dsp:cNvPr id="0" name=""/>
        <dsp:cNvSpPr/>
      </dsp:nvSpPr>
      <dsp:spPr>
        <a:xfrm>
          <a:off x="712800" y="1023281"/>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EC2F59-AF00-4F9B-BBF8-D825B8A57670}">
      <dsp:nvSpPr>
        <dsp:cNvPr id="0" name=""/>
        <dsp:cNvSpPr/>
      </dsp:nvSpPr>
      <dsp:spPr>
        <a:xfrm>
          <a:off x="127800" y="22292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s-ES" sz="2300" kern="1200"/>
            <a:t>Más difícil de satisfacer</a:t>
          </a:r>
        </a:p>
      </dsp:txBody>
      <dsp:txXfrm>
        <a:off x="127800" y="2229281"/>
        <a:ext cx="1800000" cy="720000"/>
      </dsp:txXfrm>
    </dsp:sp>
    <dsp:sp modelId="{2B292F58-2CD2-48B4-A5F3-F41B4FC63C31}">
      <dsp:nvSpPr>
        <dsp:cNvPr id="0" name=""/>
        <dsp:cNvSpPr/>
      </dsp:nvSpPr>
      <dsp:spPr>
        <a:xfrm>
          <a:off x="2593800" y="78928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D5D28B-025B-4647-B72F-C9346276764B}">
      <dsp:nvSpPr>
        <dsp:cNvPr id="0" name=""/>
        <dsp:cNvSpPr/>
      </dsp:nvSpPr>
      <dsp:spPr>
        <a:xfrm>
          <a:off x="2827800" y="1023281"/>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C734B1-0BD1-4A5B-9BAD-7AFD571FE4BD}">
      <dsp:nvSpPr>
        <dsp:cNvPr id="0" name=""/>
        <dsp:cNvSpPr/>
      </dsp:nvSpPr>
      <dsp:spPr>
        <a:xfrm>
          <a:off x="2242800" y="22292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s-ES" sz="2300" kern="1200"/>
            <a:t>Más exigente</a:t>
          </a:r>
        </a:p>
      </dsp:txBody>
      <dsp:txXfrm>
        <a:off x="2242800" y="2229281"/>
        <a:ext cx="1800000" cy="720000"/>
      </dsp:txXfrm>
    </dsp:sp>
    <dsp:sp modelId="{D1479277-9583-4171-95E1-31253CAAC5DF}">
      <dsp:nvSpPr>
        <dsp:cNvPr id="0" name=""/>
        <dsp:cNvSpPr/>
      </dsp:nvSpPr>
      <dsp:spPr>
        <a:xfrm>
          <a:off x="4708800" y="78928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FFE5A7-2B69-4283-A35A-B513A9454695}">
      <dsp:nvSpPr>
        <dsp:cNvPr id="0" name=""/>
        <dsp:cNvSpPr/>
      </dsp:nvSpPr>
      <dsp:spPr>
        <a:xfrm>
          <a:off x="4942800" y="1023281"/>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79304D-3AD2-4B46-977E-8E6720416363}">
      <dsp:nvSpPr>
        <dsp:cNvPr id="0" name=""/>
        <dsp:cNvSpPr/>
      </dsp:nvSpPr>
      <dsp:spPr>
        <a:xfrm>
          <a:off x="4357800" y="22292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s-ES" sz="2300" kern="1200"/>
            <a:t>Menos paciente</a:t>
          </a:r>
        </a:p>
      </dsp:txBody>
      <dsp:txXfrm>
        <a:off x="4357800" y="2229281"/>
        <a:ext cx="1800000" cy="720000"/>
      </dsp:txXfrm>
    </dsp:sp>
    <dsp:sp modelId="{7DFEC9CA-ADCE-4DA7-A9F2-A89CB0153C90}">
      <dsp:nvSpPr>
        <dsp:cNvPr id="0" name=""/>
        <dsp:cNvSpPr/>
      </dsp:nvSpPr>
      <dsp:spPr>
        <a:xfrm>
          <a:off x="6823800" y="78928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F3913-213A-4422-8930-7F11D5F735C4}">
      <dsp:nvSpPr>
        <dsp:cNvPr id="0" name=""/>
        <dsp:cNvSpPr/>
      </dsp:nvSpPr>
      <dsp:spPr>
        <a:xfrm>
          <a:off x="7057800" y="1023281"/>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9979F1-CF45-4679-9CA8-39D6E58E56D2}">
      <dsp:nvSpPr>
        <dsp:cNvPr id="0" name=""/>
        <dsp:cNvSpPr/>
      </dsp:nvSpPr>
      <dsp:spPr>
        <a:xfrm>
          <a:off x="6472800" y="22292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s-ES" sz="2300" kern="1200"/>
            <a:t>Menos tiempo</a:t>
          </a:r>
        </a:p>
      </dsp:txBody>
      <dsp:txXfrm>
        <a:off x="6472800" y="2229281"/>
        <a:ext cx="1800000" cy="720000"/>
      </dsp:txXfrm>
    </dsp:sp>
    <dsp:sp modelId="{CA09FFF9-468E-414E-91D8-6BE468D85347}">
      <dsp:nvSpPr>
        <dsp:cNvPr id="0" name=""/>
        <dsp:cNvSpPr/>
      </dsp:nvSpPr>
      <dsp:spPr>
        <a:xfrm>
          <a:off x="8938800" y="78928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05258-80EF-41EE-9DA7-D442682BA6F1}">
      <dsp:nvSpPr>
        <dsp:cNvPr id="0" name=""/>
        <dsp:cNvSpPr/>
      </dsp:nvSpPr>
      <dsp:spPr>
        <a:xfrm>
          <a:off x="9172800" y="1023281"/>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22B59F-21B5-487D-985C-92A3A9046127}">
      <dsp:nvSpPr>
        <dsp:cNvPr id="0" name=""/>
        <dsp:cNvSpPr/>
      </dsp:nvSpPr>
      <dsp:spPr>
        <a:xfrm>
          <a:off x="8587800" y="222928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s-ES" sz="2300" kern="1200"/>
            <a:t>Más informados</a:t>
          </a:r>
        </a:p>
      </dsp:txBody>
      <dsp:txXfrm>
        <a:off x="8587800" y="2229281"/>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01B32-2C83-429D-8597-9EB13F1ED0E9}">
      <dsp:nvSpPr>
        <dsp:cNvPr id="0" name=""/>
        <dsp:cNvSpPr/>
      </dsp:nvSpPr>
      <dsp:spPr>
        <a:xfrm>
          <a:off x="3539443" y="2161298"/>
          <a:ext cx="1641640" cy="1641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0" u="none" strike="noStrike" kern="1200" cap="none" normalizeH="0" baseline="0" dirty="0">
              <a:ln>
                <a:noFill/>
              </a:ln>
              <a:solidFill>
                <a:srgbClr val="FFFF00"/>
              </a:solidFill>
              <a:effectLst/>
              <a:latin typeface="Verdana" pitchFamily="34" charset="0"/>
            </a:rPr>
            <a:t>asesor</a:t>
          </a:r>
          <a:endParaRPr kumimoji="0" lang="es-ES" sz="2400" b="1" i="0" u="none" strike="noStrike" kern="1200" cap="none" normalizeH="0" baseline="0" dirty="0">
            <a:ln>
              <a:noFill/>
            </a:ln>
            <a:solidFill>
              <a:srgbClr val="FFFF00"/>
            </a:solidFill>
            <a:effectLst/>
            <a:latin typeface="Verdana" pitchFamily="34" charset="0"/>
          </a:endParaRPr>
        </a:p>
      </dsp:txBody>
      <dsp:txXfrm>
        <a:off x="3779856" y="2401711"/>
        <a:ext cx="1160814" cy="1160814"/>
      </dsp:txXfrm>
    </dsp:sp>
    <dsp:sp modelId="{D88A1068-FF2E-4312-9D4F-0179D162365D}">
      <dsp:nvSpPr>
        <dsp:cNvPr id="0" name=""/>
        <dsp:cNvSpPr/>
      </dsp:nvSpPr>
      <dsp:spPr>
        <a:xfrm rot="16200000">
          <a:off x="4112389" y="1896877"/>
          <a:ext cx="495749" cy="33093"/>
        </a:xfrm>
        <a:custGeom>
          <a:avLst/>
          <a:gdLst/>
          <a:ahLst/>
          <a:cxnLst/>
          <a:rect l="0" t="0" r="0" b="0"/>
          <a:pathLst>
            <a:path>
              <a:moveTo>
                <a:pt x="0" y="16546"/>
              </a:moveTo>
              <a:lnTo>
                <a:pt x="495749" y="16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AR" sz="700" kern="1200">
            <a:solidFill>
              <a:srgbClr val="FFFF00"/>
            </a:solidFill>
          </a:endParaRPr>
        </a:p>
      </dsp:txBody>
      <dsp:txXfrm>
        <a:off x="4347870" y="1901030"/>
        <a:ext cx="24787" cy="24787"/>
      </dsp:txXfrm>
    </dsp:sp>
    <dsp:sp modelId="{EB7E9D88-CDF4-4637-96FF-0D4720FF7726}">
      <dsp:nvSpPr>
        <dsp:cNvPr id="0" name=""/>
        <dsp:cNvSpPr/>
      </dsp:nvSpPr>
      <dsp:spPr>
        <a:xfrm>
          <a:off x="3539443" y="23909"/>
          <a:ext cx="1641640" cy="1641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Conocer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 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a:ln>
                <a:noFill/>
              </a:ln>
              <a:solidFill>
                <a:srgbClr val="FFFF00"/>
              </a:solidFill>
              <a:effectLst/>
              <a:latin typeface="Verdana" pitchFamily="34" charset="0"/>
            </a:rPr>
            <a:t>cliente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kern="1200" cap="none" normalizeH="0" baseline="0">
            <a:ln>
              <a:noFill/>
            </a:ln>
            <a:solidFill>
              <a:srgbClr val="FFFF00"/>
            </a:solidFill>
            <a:effectLst/>
            <a:latin typeface="Verdana" pitchFamily="34" charset="0"/>
          </a:endParaRPr>
        </a:p>
      </dsp:txBody>
      <dsp:txXfrm>
        <a:off x="3779856" y="264322"/>
        <a:ext cx="1160814" cy="1160814"/>
      </dsp:txXfrm>
    </dsp:sp>
    <dsp:sp modelId="{B37986CF-F108-48AB-BD14-8C002B93E4A3}">
      <dsp:nvSpPr>
        <dsp:cNvPr id="0" name=""/>
        <dsp:cNvSpPr/>
      </dsp:nvSpPr>
      <dsp:spPr>
        <a:xfrm rot="19800000">
          <a:off x="5047410" y="2466694"/>
          <a:ext cx="353869" cy="33093"/>
        </a:xfrm>
        <a:custGeom>
          <a:avLst/>
          <a:gdLst/>
          <a:ahLst/>
          <a:cxnLst/>
          <a:rect l="0" t="0" r="0" b="0"/>
          <a:pathLst>
            <a:path>
              <a:moveTo>
                <a:pt x="0" y="16546"/>
              </a:moveTo>
              <a:lnTo>
                <a:pt x="353869" y="16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AR" sz="700" kern="1200">
            <a:solidFill>
              <a:srgbClr val="FFFF00"/>
            </a:solidFill>
          </a:endParaRPr>
        </a:p>
      </dsp:txBody>
      <dsp:txXfrm>
        <a:off x="5215498" y="2474394"/>
        <a:ext cx="17693" cy="17693"/>
      </dsp:txXfrm>
    </dsp:sp>
    <dsp:sp modelId="{2D7D2E61-7073-4663-9D76-40113523CD57}">
      <dsp:nvSpPr>
        <dsp:cNvPr id="0" name=""/>
        <dsp:cNvSpPr/>
      </dsp:nvSpPr>
      <dsp:spPr>
        <a:xfrm>
          <a:off x="5182013" y="1092604"/>
          <a:ext cx="2058567" cy="1641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dirty="0">
              <a:ln>
                <a:noFill/>
              </a:ln>
              <a:solidFill>
                <a:srgbClr val="FFFF00"/>
              </a:solidFill>
              <a:effectLst/>
              <a:latin typeface="Verdana" pitchFamily="34" charset="0"/>
            </a:rPr>
            <a:t>Comunicación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dirty="0">
              <a:ln>
                <a:noFill/>
              </a:ln>
              <a:solidFill>
                <a:srgbClr val="FFFF00"/>
              </a:solidFill>
              <a:effectLst/>
              <a:latin typeface="Verdana" pitchFamily="34" charset="0"/>
            </a:rPr>
            <a:t>Efectiva</a:t>
          </a:r>
          <a:endParaRPr kumimoji="0" lang="es-ES" sz="1400" b="1" i="0" u="none" strike="noStrike" kern="1200" cap="none" normalizeH="0" baseline="0" dirty="0">
            <a:ln>
              <a:noFill/>
            </a:ln>
            <a:solidFill>
              <a:srgbClr val="FFFF00"/>
            </a:solidFill>
            <a:effectLst/>
            <a:latin typeface="Verdana" pitchFamily="34" charset="0"/>
          </a:endParaRPr>
        </a:p>
      </dsp:txBody>
      <dsp:txXfrm>
        <a:off x="5483483" y="1333017"/>
        <a:ext cx="1455627" cy="1160814"/>
      </dsp:txXfrm>
    </dsp:sp>
    <dsp:sp modelId="{0F6CE232-6CFD-49FD-BF05-CC6F71CAEC54}">
      <dsp:nvSpPr>
        <dsp:cNvPr id="0" name=""/>
        <dsp:cNvSpPr/>
      </dsp:nvSpPr>
      <dsp:spPr>
        <a:xfrm rot="1800000">
          <a:off x="5037906" y="3499919"/>
          <a:ext cx="495749" cy="33093"/>
        </a:xfrm>
        <a:custGeom>
          <a:avLst/>
          <a:gdLst/>
          <a:ahLst/>
          <a:cxnLst/>
          <a:rect l="0" t="0" r="0" b="0"/>
          <a:pathLst>
            <a:path>
              <a:moveTo>
                <a:pt x="0" y="16546"/>
              </a:moveTo>
              <a:lnTo>
                <a:pt x="495749" y="16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AR" sz="700" kern="1200">
            <a:solidFill>
              <a:srgbClr val="FFFF00"/>
            </a:solidFill>
          </a:endParaRPr>
        </a:p>
      </dsp:txBody>
      <dsp:txXfrm>
        <a:off x="5273387" y="3504072"/>
        <a:ext cx="24787" cy="24787"/>
      </dsp:txXfrm>
    </dsp:sp>
    <dsp:sp modelId="{F4524FEC-8B3A-4269-B207-FC11F76CC089}">
      <dsp:nvSpPr>
        <dsp:cNvPr id="0" name=""/>
        <dsp:cNvSpPr/>
      </dsp:nvSpPr>
      <dsp:spPr>
        <a:xfrm>
          <a:off x="5390477" y="3229993"/>
          <a:ext cx="1641640" cy="1641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Medir lo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importante</a:t>
          </a:r>
          <a:endParaRPr kumimoji="0" lang="es-ES" sz="1400" b="1" i="0" u="none" strike="noStrike" kern="1200" cap="none" normalizeH="0" baseline="0">
            <a:ln>
              <a:noFill/>
            </a:ln>
            <a:solidFill>
              <a:srgbClr val="FFFF00"/>
            </a:solidFill>
            <a:effectLst/>
            <a:latin typeface="Verdana" pitchFamily="34" charset="0"/>
          </a:endParaRPr>
        </a:p>
      </dsp:txBody>
      <dsp:txXfrm>
        <a:off x="5630890" y="3470406"/>
        <a:ext cx="1160814" cy="1160814"/>
      </dsp:txXfrm>
    </dsp:sp>
    <dsp:sp modelId="{4A4F198F-A5E2-49F3-91D4-2988A7A2D46F}">
      <dsp:nvSpPr>
        <dsp:cNvPr id="0" name=""/>
        <dsp:cNvSpPr/>
      </dsp:nvSpPr>
      <dsp:spPr>
        <a:xfrm rot="5400000">
          <a:off x="4112389" y="4034266"/>
          <a:ext cx="495749" cy="33093"/>
        </a:xfrm>
        <a:custGeom>
          <a:avLst/>
          <a:gdLst/>
          <a:ahLst/>
          <a:cxnLst/>
          <a:rect l="0" t="0" r="0" b="0"/>
          <a:pathLst>
            <a:path>
              <a:moveTo>
                <a:pt x="0" y="16546"/>
              </a:moveTo>
              <a:lnTo>
                <a:pt x="495749" y="16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AR" sz="700" kern="1200">
            <a:solidFill>
              <a:srgbClr val="FFFF00"/>
            </a:solidFill>
          </a:endParaRPr>
        </a:p>
      </dsp:txBody>
      <dsp:txXfrm>
        <a:off x="4347870" y="4038420"/>
        <a:ext cx="24787" cy="24787"/>
      </dsp:txXfrm>
    </dsp:sp>
    <dsp:sp modelId="{25828939-2114-4113-B9F8-5A36C5289028}">
      <dsp:nvSpPr>
        <dsp:cNvPr id="0" name=""/>
        <dsp:cNvSpPr/>
      </dsp:nvSpPr>
      <dsp:spPr>
        <a:xfrm>
          <a:off x="3312372" y="4298688"/>
          <a:ext cx="2095783" cy="1641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Generar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Credibilidad</a:t>
          </a:r>
          <a:endParaRPr kumimoji="0" lang="es-ES" sz="1400" b="1" i="0" u="none" strike="noStrike" kern="1200" cap="none" normalizeH="0" baseline="0">
            <a:ln>
              <a:noFill/>
            </a:ln>
            <a:solidFill>
              <a:srgbClr val="FFFF00"/>
            </a:solidFill>
            <a:effectLst/>
            <a:latin typeface="Verdana" pitchFamily="34" charset="0"/>
          </a:endParaRPr>
        </a:p>
      </dsp:txBody>
      <dsp:txXfrm>
        <a:off x="3619292" y="4539101"/>
        <a:ext cx="1481943" cy="1160814"/>
      </dsp:txXfrm>
    </dsp:sp>
    <dsp:sp modelId="{75C266CA-E95E-4AD2-ABB2-E0158E306440}">
      <dsp:nvSpPr>
        <dsp:cNvPr id="0" name=""/>
        <dsp:cNvSpPr/>
      </dsp:nvSpPr>
      <dsp:spPr>
        <a:xfrm rot="9000000">
          <a:off x="3186872" y="3499919"/>
          <a:ext cx="495749" cy="33093"/>
        </a:xfrm>
        <a:custGeom>
          <a:avLst/>
          <a:gdLst/>
          <a:ahLst/>
          <a:cxnLst/>
          <a:rect l="0" t="0" r="0" b="0"/>
          <a:pathLst>
            <a:path>
              <a:moveTo>
                <a:pt x="0" y="16546"/>
              </a:moveTo>
              <a:lnTo>
                <a:pt x="495749" y="16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AR" sz="700" kern="1200">
            <a:solidFill>
              <a:srgbClr val="FFFF00"/>
            </a:solidFill>
          </a:endParaRPr>
        </a:p>
      </dsp:txBody>
      <dsp:txXfrm rot="10800000">
        <a:off x="3422353" y="3504072"/>
        <a:ext cx="24787" cy="24787"/>
      </dsp:txXfrm>
    </dsp:sp>
    <dsp:sp modelId="{A90B5C40-F2D6-4E1F-BCF9-F9350E638D7F}">
      <dsp:nvSpPr>
        <dsp:cNvPr id="0" name=""/>
        <dsp:cNvSpPr/>
      </dsp:nvSpPr>
      <dsp:spPr>
        <a:xfrm>
          <a:off x="1688410" y="3229993"/>
          <a:ext cx="1641640" cy="1641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Conocer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La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a:ln>
                <a:noFill/>
              </a:ln>
              <a:solidFill>
                <a:srgbClr val="FFFF00"/>
              </a:solidFill>
              <a:effectLst/>
              <a:latin typeface="Verdana" pitchFamily="34" charset="0"/>
            </a:rPr>
            <a:t>Estructura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400" b="0" i="0" u="none" strike="noStrike" kern="1200" cap="none" normalizeH="0" baseline="0">
            <a:ln>
              <a:noFill/>
            </a:ln>
            <a:solidFill>
              <a:srgbClr val="FFFF00"/>
            </a:solidFill>
            <a:effectLst/>
            <a:latin typeface="Verdana" pitchFamily="34" charset="0"/>
          </a:endParaRPr>
        </a:p>
      </dsp:txBody>
      <dsp:txXfrm>
        <a:off x="1928823" y="3470406"/>
        <a:ext cx="1160814" cy="1160814"/>
      </dsp:txXfrm>
    </dsp:sp>
    <dsp:sp modelId="{D77DAD06-C6A8-4DD8-A90A-6A74F9F1A4DA}">
      <dsp:nvSpPr>
        <dsp:cNvPr id="0" name=""/>
        <dsp:cNvSpPr/>
      </dsp:nvSpPr>
      <dsp:spPr>
        <a:xfrm rot="12600000">
          <a:off x="3186872" y="2431224"/>
          <a:ext cx="495749" cy="33093"/>
        </a:xfrm>
        <a:custGeom>
          <a:avLst/>
          <a:gdLst/>
          <a:ahLst/>
          <a:cxnLst/>
          <a:rect l="0" t="0" r="0" b="0"/>
          <a:pathLst>
            <a:path>
              <a:moveTo>
                <a:pt x="0" y="16546"/>
              </a:moveTo>
              <a:lnTo>
                <a:pt x="495749" y="165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AR" sz="700" kern="1200">
            <a:solidFill>
              <a:srgbClr val="FFFF00"/>
            </a:solidFill>
          </a:endParaRPr>
        </a:p>
      </dsp:txBody>
      <dsp:txXfrm rot="10800000">
        <a:off x="3422353" y="2435377"/>
        <a:ext cx="24787" cy="24787"/>
      </dsp:txXfrm>
    </dsp:sp>
    <dsp:sp modelId="{C82FF1E0-3E37-47E4-A0BE-78CBD92CC839}">
      <dsp:nvSpPr>
        <dsp:cNvPr id="0" name=""/>
        <dsp:cNvSpPr/>
      </dsp:nvSpPr>
      <dsp:spPr>
        <a:xfrm>
          <a:off x="1688410" y="1092604"/>
          <a:ext cx="1641640" cy="164164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Conocer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1" i="0" u="none" strike="noStrike" kern="1200" cap="none" normalizeH="0" baseline="0">
              <a:ln>
                <a:noFill/>
              </a:ln>
              <a:solidFill>
                <a:srgbClr val="FFFF00"/>
              </a:solidFill>
              <a:effectLst/>
              <a:latin typeface="Verdana" pitchFamily="34" charset="0"/>
            </a:rPr>
            <a:t>los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kern="1200" cap="none" normalizeH="0" baseline="0">
              <a:ln>
                <a:noFill/>
              </a:ln>
              <a:solidFill>
                <a:srgbClr val="FFFF00"/>
              </a:solidFill>
              <a:effectLst/>
              <a:latin typeface="Verdana" pitchFamily="34" charset="0"/>
            </a:rPr>
            <a:t>Servicios</a:t>
          </a:r>
        </a:p>
      </dsp:txBody>
      <dsp:txXfrm>
        <a:off x="1928823" y="1333017"/>
        <a:ext cx="1160814" cy="116081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9F5B4-528B-0F4F-B705-CC13955DBA3D}" type="datetimeFigureOut">
              <a:rPr lang="es-ES" smtClean="0"/>
              <a:t>10/12/20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59470-9079-5644-BBA2-2C30690A16EA}" type="slidenum">
              <a:rPr lang="es-ES" smtClean="0"/>
              <a:t>‹Nº›</a:t>
            </a:fld>
            <a:endParaRPr lang="es-ES"/>
          </a:p>
        </p:txBody>
      </p:sp>
    </p:spTree>
    <p:extLst>
      <p:ext uri="{BB962C8B-B14F-4D97-AF65-F5344CB8AC3E}">
        <p14:creationId xmlns:p14="http://schemas.microsoft.com/office/powerpoint/2010/main" val="292304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4 Forma">
            <a:extLst>
              <a:ext uri="{FF2B5EF4-FFF2-40B4-BE49-F238E27FC236}">
                <a16:creationId xmlns:a16="http://schemas.microsoft.com/office/drawing/2014/main" id="{2FBB2618-D564-D846-9742-B2A51A703550}"/>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r"/>
            <a:fld id="{B81A1C66-7CC1-8546-AD8C-1D0B5A681533}" type="slidenum">
              <a:rPr lang="es-ES" altLang="es-ES" sz="1200">
                <a:latin typeface="Times New Roman" panose="02020603050405020304" pitchFamily="18" charset="0"/>
              </a:rPr>
              <a:pPr algn="r"/>
              <a:t>34</a:t>
            </a:fld>
            <a:endParaRPr lang="es-ES" altLang="es-ES" sz="1200">
              <a:latin typeface="Times New Roman" panose="02020603050405020304" pitchFamily="18" charset="0"/>
            </a:endParaRPr>
          </a:p>
        </p:txBody>
      </p:sp>
      <p:sp>
        <p:nvSpPr>
          <p:cNvPr id="111619" name="199681 Rectángulo">
            <a:extLst>
              <a:ext uri="{FF2B5EF4-FFF2-40B4-BE49-F238E27FC236}">
                <a16:creationId xmlns:a16="http://schemas.microsoft.com/office/drawing/2014/main" id="{AE53D23F-60DD-B24A-BD1C-EA02B2B2D5A9}"/>
              </a:ext>
            </a:extLst>
          </p:cNvPr>
          <p:cNvSpPr>
            <a:spLocks noGrp="1" noRot="1" noChangeAspect="1" noChangeArrowheads="1" noTextEdit="1"/>
          </p:cNvSpPr>
          <p:nvPr>
            <p:ph type="sldImg"/>
          </p:nvPr>
        </p:nvSpPr>
        <p:spPr bwMode="auto">
          <a:xfrm>
            <a:off x="382588" y="685800"/>
            <a:ext cx="6096000" cy="3429000"/>
          </a:xfr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111620" name="199682 Rectángulo">
            <a:extLst>
              <a:ext uri="{FF2B5EF4-FFF2-40B4-BE49-F238E27FC236}">
                <a16:creationId xmlns:a16="http://schemas.microsoft.com/office/drawing/2014/main" id="{08816B54-1963-D748-8883-634C042276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altLang="es-ES" sz="1000"/>
          </a:p>
        </p:txBody>
      </p:sp>
    </p:spTree>
    <p:extLst>
      <p:ext uri="{BB962C8B-B14F-4D97-AF65-F5344CB8AC3E}">
        <p14:creationId xmlns:p14="http://schemas.microsoft.com/office/powerpoint/2010/main" val="4236244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C7CEA17D-0971-6E49-85B1-E4B03E8F0FDC}"/>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gn="r"/>
            <a:fld id="{0DF92B9D-E96D-8E44-B1A3-6E84B8F2B1A2}" type="slidenum">
              <a:rPr lang="es-ES_tradnl" altLang="es-ES" sz="1200">
                <a:latin typeface="Arial" panose="020B0604020202020204" pitchFamily="34" charset="0"/>
              </a:rPr>
              <a:pPr algn="r"/>
              <a:t>35</a:t>
            </a:fld>
            <a:endParaRPr lang="es-ES_tradnl" altLang="es-ES" sz="1200">
              <a:latin typeface="Arial" panose="020B0604020202020204" pitchFamily="34" charset="0"/>
            </a:endParaRPr>
          </a:p>
        </p:txBody>
      </p:sp>
      <p:sp>
        <p:nvSpPr>
          <p:cNvPr id="114691" name="Rectangle 2">
            <a:extLst>
              <a:ext uri="{FF2B5EF4-FFF2-40B4-BE49-F238E27FC236}">
                <a16:creationId xmlns:a16="http://schemas.microsoft.com/office/drawing/2014/main" id="{ABEC4468-F7FB-8546-A2BE-3D8B01F9E6A5}"/>
              </a:ext>
            </a:extLst>
          </p:cNvPr>
          <p:cNvSpPr>
            <a:spLocks noGrp="1" noRot="1" noChangeAspect="1" noChangeArrowheads="1" noTextEdit="1"/>
          </p:cNvSpPr>
          <p:nvPr>
            <p:ph type="sldImg"/>
          </p:nvPr>
        </p:nvSpPr>
        <p:spPr bwMode="auto">
          <a:xfrm>
            <a:off x="371475" y="979488"/>
            <a:ext cx="6111875" cy="3438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85008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91A0E3-5F3B-734E-9B47-C63475DF2F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2184C6E-B8BD-B64D-ABF8-EE471B11E1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7CA8678-E536-DC46-A454-5F8C2C6D1D3A}"/>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5" name="Marcador de pie de página 4">
            <a:extLst>
              <a:ext uri="{FF2B5EF4-FFF2-40B4-BE49-F238E27FC236}">
                <a16:creationId xmlns:a16="http://schemas.microsoft.com/office/drawing/2014/main" id="{AB0A2C0F-DB40-5443-B442-D2BC2B614C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979F054-C52F-B94C-AF62-1E53E0BD34A4}"/>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416491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7A84A-3F16-124F-95F0-FC631D5282C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2F0BF55-C483-714F-9BBC-71507AD9B9D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FEAC2A5-2899-6142-92DD-222131C42337}"/>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5" name="Marcador de pie de página 4">
            <a:extLst>
              <a:ext uri="{FF2B5EF4-FFF2-40B4-BE49-F238E27FC236}">
                <a16:creationId xmlns:a16="http://schemas.microsoft.com/office/drawing/2014/main" id="{53687F76-3A64-5F46-8F98-1FA3B76A4C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7AE4CB-A42B-614F-BC2E-CA12BB7B8888}"/>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65874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D01AC8-1409-D740-BEF8-6024C9C03C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E3C96CF-99D1-6142-8D7A-CF29D152ACD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60DF98-B90E-8941-B9FE-53A7C16B0C97}"/>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5" name="Marcador de pie de página 4">
            <a:extLst>
              <a:ext uri="{FF2B5EF4-FFF2-40B4-BE49-F238E27FC236}">
                <a16:creationId xmlns:a16="http://schemas.microsoft.com/office/drawing/2014/main" id="{BD12A0A0-45A4-F046-8335-B49FD73E4B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D632D4-AE19-6147-B79B-FBF9BAEE445B}"/>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1146895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A1E73B-A824-7040-9405-EB709D0E2AE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1A21D4E-22B2-F143-A476-9999D24C115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C591E7-4478-1C47-910F-FC7962C74860}"/>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5" name="Marcador de pie de página 4">
            <a:extLst>
              <a:ext uri="{FF2B5EF4-FFF2-40B4-BE49-F238E27FC236}">
                <a16:creationId xmlns:a16="http://schemas.microsoft.com/office/drawing/2014/main" id="{0B7B7483-38C1-144C-BB5F-6499C5FDDB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41B639-227F-514D-ABBF-BB6A918E4684}"/>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842713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C97614-6AFD-BF4D-BC9D-CE94A3C7C5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17BF88-4F54-B640-AD45-7BB457805E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0BBA535-3235-4E4A-B516-BC4CD2071C88}"/>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5" name="Marcador de pie de página 4">
            <a:extLst>
              <a:ext uri="{FF2B5EF4-FFF2-40B4-BE49-F238E27FC236}">
                <a16:creationId xmlns:a16="http://schemas.microsoft.com/office/drawing/2014/main" id="{52F58B08-5533-DD47-8E16-13F6A14BEF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C60AC49-2D7F-AC4F-92EB-2E0903655E2F}"/>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1449820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E3F80-99B5-1B44-99E5-1E8B7BF37F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34FCDC1-8C35-0244-8E94-1E110DACC58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C1C78D4-776D-3045-A3FA-C9A2CC4680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83221E77-2279-D141-812F-E0F32762EC21}"/>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6" name="Marcador de pie de página 5">
            <a:extLst>
              <a:ext uri="{FF2B5EF4-FFF2-40B4-BE49-F238E27FC236}">
                <a16:creationId xmlns:a16="http://schemas.microsoft.com/office/drawing/2014/main" id="{165EFEF2-D11A-F24B-9153-E2AE08B344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B78197B-18B6-9D47-B205-26226BF3CEA8}"/>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2188209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F775E-28DF-C343-BEAD-108773FBF1D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1D23E77-1455-B74A-89D4-5F1FFD9FF7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A28375E-9B9D-2844-B36F-F2CEC3D46A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D13FBC3-BD28-B247-9316-21B467153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63B0DAE-5CC1-C24A-90A2-DFF130B5D61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543FF50-16C9-8547-B4BF-5BFE7CC8AE52}"/>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8" name="Marcador de pie de página 7">
            <a:extLst>
              <a:ext uri="{FF2B5EF4-FFF2-40B4-BE49-F238E27FC236}">
                <a16:creationId xmlns:a16="http://schemas.microsoft.com/office/drawing/2014/main" id="{691B7AA4-A90B-E447-8C83-B4BC74AAA2F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79760AC-BAD0-5B4E-B709-567552EC7B7C}"/>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399782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5CE255-84B2-5649-B983-59A8260400B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8E33A3-5809-6744-B197-1CC45E4C62A8}"/>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4" name="Marcador de pie de página 3">
            <a:extLst>
              <a:ext uri="{FF2B5EF4-FFF2-40B4-BE49-F238E27FC236}">
                <a16:creationId xmlns:a16="http://schemas.microsoft.com/office/drawing/2014/main" id="{9B69C8DB-75C4-FF44-BB7C-3BAD5E16F3B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60BA32A-5E42-6D4F-8B65-1A81BD5DB98E}"/>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64482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8EA3E0F-CE68-BD4F-A379-C95309C20BDC}"/>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3" name="Marcador de pie de página 2">
            <a:extLst>
              <a:ext uri="{FF2B5EF4-FFF2-40B4-BE49-F238E27FC236}">
                <a16:creationId xmlns:a16="http://schemas.microsoft.com/office/drawing/2014/main" id="{1A7321F7-F3DA-3548-B791-5A30BFE0F77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768AB12-3AE6-0C4A-BAF9-A76B7817CE87}"/>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285206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D9D52-1EEE-CB48-90B4-77F67B56D3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F0571DA-ACE9-B944-9A0B-EA6162049B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B1B3D5F-2E80-1B4C-88A5-07BD9372D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D7D20AB-C78B-6A44-8165-9C26B3D72F02}"/>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6" name="Marcador de pie de página 5">
            <a:extLst>
              <a:ext uri="{FF2B5EF4-FFF2-40B4-BE49-F238E27FC236}">
                <a16:creationId xmlns:a16="http://schemas.microsoft.com/office/drawing/2014/main" id="{79C991C4-7AE3-D64D-A886-89C30E03D2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D7B24F-DBF9-F241-B52B-6665211A4095}"/>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347796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AFCAC6-4DA6-F84D-B658-B16A417D3AD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4298EB-05CF-5A42-857E-A6DEA9DC55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B99D4DF-D1C5-954C-8DCC-9D4E12DC88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A2CEE2-C622-4347-9E40-FA4484C80B92}"/>
              </a:ext>
            </a:extLst>
          </p:cNvPr>
          <p:cNvSpPr>
            <a:spLocks noGrp="1"/>
          </p:cNvSpPr>
          <p:nvPr>
            <p:ph type="dt" sz="half" idx="10"/>
          </p:nvPr>
        </p:nvSpPr>
        <p:spPr/>
        <p:txBody>
          <a:bodyPr/>
          <a:lstStyle/>
          <a:p>
            <a:fld id="{0183061E-058B-994F-BFEF-C9BCCC8418F1}" type="datetimeFigureOut">
              <a:rPr lang="es-ES" smtClean="0"/>
              <a:t>10/12/20</a:t>
            </a:fld>
            <a:endParaRPr lang="es-ES"/>
          </a:p>
        </p:txBody>
      </p:sp>
      <p:sp>
        <p:nvSpPr>
          <p:cNvPr id="6" name="Marcador de pie de página 5">
            <a:extLst>
              <a:ext uri="{FF2B5EF4-FFF2-40B4-BE49-F238E27FC236}">
                <a16:creationId xmlns:a16="http://schemas.microsoft.com/office/drawing/2014/main" id="{2BD9FCBC-AA1D-A244-BDF1-639C608E2EF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1F714C0-7FD3-E64E-BB58-5B33B425E536}"/>
              </a:ext>
            </a:extLst>
          </p:cNvPr>
          <p:cNvSpPr>
            <a:spLocks noGrp="1"/>
          </p:cNvSpPr>
          <p:nvPr>
            <p:ph type="sldNum" sz="quarter" idx="12"/>
          </p:nvPr>
        </p:nvSpPr>
        <p:spPr/>
        <p:txBody>
          <a:bodyPr/>
          <a:lstStyle/>
          <a:p>
            <a:fld id="{DAEC77EB-873B-3B44-815A-A6B2AF677CBB}" type="slidenum">
              <a:rPr lang="es-ES" smtClean="0"/>
              <a:t>‹Nº›</a:t>
            </a:fld>
            <a:endParaRPr lang="es-ES"/>
          </a:p>
        </p:txBody>
      </p:sp>
    </p:spTree>
    <p:extLst>
      <p:ext uri="{BB962C8B-B14F-4D97-AF65-F5344CB8AC3E}">
        <p14:creationId xmlns:p14="http://schemas.microsoft.com/office/powerpoint/2010/main" val="3752648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293456-C2B3-9C4C-ACE7-C406F16BB1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A7C4D55-14C8-4C4E-BA2D-9C1D4F74E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EC8815-6251-5342-BAE3-0DB28BCE6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3061E-058B-994F-BFEF-C9BCCC8418F1}" type="datetimeFigureOut">
              <a:rPr lang="es-ES" smtClean="0"/>
              <a:t>10/12/20</a:t>
            </a:fld>
            <a:endParaRPr lang="es-ES"/>
          </a:p>
        </p:txBody>
      </p:sp>
      <p:sp>
        <p:nvSpPr>
          <p:cNvPr id="5" name="Marcador de pie de página 4">
            <a:extLst>
              <a:ext uri="{FF2B5EF4-FFF2-40B4-BE49-F238E27FC236}">
                <a16:creationId xmlns:a16="http://schemas.microsoft.com/office/drawing/2014/main" id="{595FB4FA-5FFB-A144-A15D-4955F9808B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DDC5FC4-7E4E-3D43-9973-1DEBE87A03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C77EB-873B-3B44-815A-A6B2AF677CBB}" type="slidenum">
              <a:rPr lang="es-ES" smtClean="0"/>
              <a:t>‹Nº›</a:t>
            </a:fld>
            <a:endParaRPr lang="es-ES"/>
          </a:p>
        </p:txBody>
      </p:sp>
    </p:spTree>
    <p:extLst>
      <p:ext uri="{BB962C8B-B14F-4D97-AF65-F5344CB8AC3E}">
        <p14:creationId xmlns:p14="http://schemas.microsoft.com/office/powerpoint/2010/main" val="3340292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7452D5A-31D8-6D47-82FA-6E3509F2C964}"/>
              </a:ext>
            </a:extLst>
          </p:cNvPr>
          <p:cNvSpPr>
            <a:spLocks noGrp="1"/>
          </p:cNvSpPr>
          <p:nvPr>
            <p:ph type="ctrTitle"/>
          </p:nvPr>
        </p:nvSpPr>
        <p:spPr>
          <a:xfrm>
            <a:off x="1524000" y="1584683"/>
            <a:ext cx="9144000" cy="2551829"/>
          </a:xfrm>
        </p:spPr>
        <p:txBody>
          <a:bodyPr anchor="ctr">
            <a:normAutofit/>
          </a:bodyPr>
          <a:lstStyle/>
          <a:p>
            <a:r>
              <a:rPr lang="es-ES" sz="6600"/>
              <a:t>Resolución de conflictos</a:t>
            </a:r>
          </a:p>
        </p:txBody>
      </p:sp>
      <p:sp>
        <p:nvSpPr>
          <p:cNvPr id="3" name="Subtítulo 2">
            <a:extLst>
              <a:ext uri="{FF2B5EF4-FFF2-40B4-BE49-F238E27FC236}">
                <a16:creationId xmlns:a16="http://schemas.microsoft.com/office/drawing/2014/main" id="{9D2DBD7A-7144-8F4C-8D8F-DE2DB9B309DA}"/>
              </a:ext>
            </a:extLst>
          </p:cNvPr>
          <p:cNvSpPr>
            <a:spLocks noGrp="1"/>
          </p:cNvSpPr>
          <p:nvPr>
            <p:ph type="subTitle" idx="1"/>
          </p:nvPr>
        </p:nvSpPr>
        <p:spPr>
          <a:xfrm>
            <a:off x="1524000" y="5160469"/>
            <a:ext cx="9144000" cy="1182135"/>
          </a:xfrm>
        </p:spPr>
        <p:txBody>
          <a:bodyPr anchor="ctr">
            <a:normAutofit/>
          </a:bodyPr>
          <a:lstStyle/>
          <a:p>
            <a:endParaRPr lang="es-ES" sz="2800"/>
          </a:p>
        </p:txBody>
      </p:sp>
    </p:spTree>
    <p:extLst>
      <p:ext uri="{BB962C8B-B14F-4D97-AF65-F5344CB8AC3E}">
        <p14:creationId xmlns:p14="http://schemas.microsoft.com/office/powerpoint/2010/main" val="178560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08638" y="386930"/>
            <a:ext cx="9236700" cy="1188950"/>
          </a:xfrm>
        </p:spPr>
        <p:txBody>
          <a:bodyPr anchor="b">
            <a:normAutofit/>
          </a:bodyPr>
          <a:lstStyle/>
          <a:p>
            <a:r>
              <a:rPr lang="es-ES" sz="5400"/>
              <a:t>Elementos del conflicto</a:t>
            </a: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793660" y="2599509"/>
            <a:ext cx="10143668" cy="3435531"/>
          </a:xfrm>
        </p:spPr>
        <p:txBody>
          <a:bodyPr anchor="ctr">
            <a:normAutofit/>
          </a:bodyPr>
          <a:lstStyle/>
          <a:p>
            <a:r>
              <a:rPr lang="es-ES" sz="2400"/>
              <a:t>Relativos al </a:t>
            </a:r>
            <a:r>
              <a:rPr lang="es-ES" sz="2400" b="1"/>
              <a:t>proceso</a:t>
            </a:r>
          </a:p>
          <a:p>
            <a:endParaRPr lang="es-ES" sz="2400"/>
          </a:p>
          <a:p>
            <a:r>
              <a:rPr lang="es-ES" sz="2400"/>
              <a:t>Relativos a las </a:t>
            </a:r>
            <a:r>
              <a:rPr lang="es-ES" sz="2400" b="1"/>
              <a:t>personas</a:t>
            </a:r>
          </a:p>
          <a:p>
            <a:endParaRPr lang="es-ES" sz="2400"/>
          </a:p>
          <a:p>
            <a:r>
              <a:rPr lang="es-ES" sz="2400"/>
              <a:t>Relativos al </a:t>
            </a:r>
            <a:r>
              <a:rPr lang="es-ES" sz="2400" b="1"/>
              <a:t>problema</a:t>
            </a:r>
          </a:p>
        </p:txBody>
      </p:sp>
      <p:sp>
        <p:nvSpPr>
          <p:cNvPr id="5" name="Triángulo isósceles 4"/>
          <p:cNvSpPr/>
          <p:nvPr/>
        </p:nvSpPr>
        <p:spPr>
          <a:xfrm>
            <a:off x="6503026" y="2790106"/>
            <a:ext cx="2952328" cy="288032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p:cNvSpPr txBox="1"/>
          <p:nvPr/>
        </p:nvSpPr>
        <p:spPr>
          <a:xfrm>
            <a:off x="7007082" y="2340573"/>
            <a:ext cx="1944216" cy="369332"/>
          </a:xfrm>
          <a:prstGeom prst="rect">
            <a:avLst/>
          </a:prstGeom>
          <a:noFill/>
        </p:spPr>
        <p:txBody>
          <a:bodyPr wrap="square" rtlCol="0">
            <a:spAutoFit/>
          </a:bodyPr>
          <a:lstStyle/>
          <a:p>
            <a:pPr algn="ctr">
              <a:spcAft>
                <a:spcPts val="600"/>
              </a:spcAft>
            </a:pPr>
            <a:r>
              <a:rPr lang="es-ES" b="1" dirty="0"/>
              <a:t>Proceso</a:t>
            </a:r>
            <a:endParaRPr lang="es-ES" b="1"/>
          </a:p>
        </p:txBody>
      </p:sp>
      <p:sp>
        <p:nvSpPr>
          <p:cNvPr id="7" name="CuadroTexto 6"/>
          <p:cNvSpPr txBox="1"/>
          <p:nvPr/>
        </p:nvSpPr>
        <p:spPr>
          <a:xfrm>
            <a:off x="9224233" y="5483401"/>
            <a:ext cx="1944216" cy="369332"/>
          </a:xfrm>
          <a:prstGeom prst="rect">
            <a:avLst/>
          </a:prstGeom>
          <a:noFill/>
        </p:spPr>
        <p:txBody>
          <a:bodyPr wrap="square" rtlCol="0">
            <a:spAutoFit/>
          </a:bodyPr>
          <a:lstStyle/>
          <a:p>
            <a:pPr algn="ctr">
              <a:spcAft>
                <a:spcPts val="600"/>
              </a:spcAft>
            </a:pPr>
            <a:r>
              <a:rPr lang="es-ES" b="1" dirty="0"/>
              <a:t>Personas</a:t>
            </a:r>
            <a:endParaRPr lang="es-ES" b="1"/>
          </a:p>
        </p:txBody>
      </p:sp>
      <p:sp>
        <p:nvSpPr>
          <p:cNvPr id="8" name="CuadroTexto 7"/>
          <p:cNvSpPr txBox="1"/>
          <p:nvPr/>
        </p:nvSpPr>
        <p:spPr>
          <a:xfrm>
            <a:off x="4558810" y="5483401"/>
            <a:ext cx="1944216" cy="369332"/>
          </a:xfrm>
          <a:prstGeom prst="rect">
            <a:avLst/>
          </a:prstGeom>
          <a:noFill/>
        </p:spPr>
        <p:txBody>
          <a:bodyPr wrap="square" rtlCol="0">
            <a:spAutoFit/>
          </a:bodyPr>
          <a:lstStyle/>
          <a:p>
            <a:pPr algn="ctr">
              <a:spcAft>
                <a:spcPts val="600"/>
              </a:spcAft>
            </a:pPr>
            <a:r>
              <a:rPr lang="es-ES" b="1" dirty="0"/>
              <a:t>Problemas</a:t>
            </a:r>
          </a:p>
        </p:txBody>
      </p:sp>
    </p:spTree>
    <p:extLst>
      <p:ext uri="{BB962C8B-B14F-4D97-AF65-F5344CB8AC3E}">
        <p14:creationId xmlns:p14="http://schemas.microsoft.com/office/powerpoint/2010/main" val="204509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8" name="Rectangle 7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1043631" y="809898"/>
            <a:ext cx="9942716" cy="1554480"/>
          </a:xfrm>
          <a:prstGeom prst="rect">
            <a:avLst/>
          </a:prstGeom>
        </p:spPr>
        <p:txBody>
          <a:bodyPr anchor="ctr">
            <a:normAutofit/>
          </a:bodyPr>
          <a:lstStyle/>
          <a:p>
            <a:r>
              <a:rPr lang="es-ES" sz="4800" dirty="0"/>
              <a:t>Saber</a:t>
            </a:r>
            <a:endParaRPr lang="es-ES_tradnl" altLang="es-ES" sz="4800" dirty="0"/>
          </a:p>
        </p:txBody>
      </p:sp>
      <p:sp>
        <p:nvSpPr>
          <p:cNvPr id="568326" name="Rectangle 1030"/>
          <p:cNvSpPr>
            <a:spLocks noGrp="1"/>
          </p:cNvSpPr>
          <p:nvPr>
            <p:ph idx="1"/>
          </p:nvPr>
        </p:nvSpPr>
        <p:spPr>
          <a:xfrm>
            <a:off x="1045028" y="3017522"/>
            <a:ext cx="9941319" cy="3124658"/>
          </a:xfrm>
          <a:prstGeom prst="rect">
            <a:avLst/>
          </a:prstGeom>
        </p:spPr>
        <p:txBody>
          <a:bodyPr numCol="1" anchor="ctr">
            <a:normAutofit/>
          </a:bodyPr>
          <a:lstStyle/>
          <a:p>
            <a:pPr marL="0" indent="0">
              <a:buNone/>
            </a:pPr>
            <a:r>
              <a:rPr lang="es-ES" sz="1500" b="1" dirty="0"/>
              <a:t>El conocimiento es fundamental para actuar con vistas a la negociación, y sobre todo para diseñar la negociación misma. </a:t>
            </a:r>
          </a:p>
          <a:p>
            <a:pPr marL="0" indent="0">
              <a:buNone/>
            </a:pPr>
            <a:endParaRPr lang="es-ES" sz="1500" dirty="0"/>
          </a:p>
          <a:p>
            <a:pPr marL="0" indent="0">
              <a:buNone/>
            </a:pPr>
            <a:r>
              <a:rPr lang="es-ES" sz="1500" dirty="0"/>
              <a:t>Debe abarcar:</a:t>
            </a:r>
          </a:p>
          <a:p>
            <a:pPr marL="0" indent="0">
              <a:buNone/>
            </a:pPr>
            <a:endParaRPr lang="es-ES" sz="1500" dirty="0"/>
          </a:p>
          <a:p>
            <a:pPr marL="400050" lvl="1" indent="0">
              <a:buNone/>
            </a:pPr>
            <a:r>
              <a:rPr lang="es-ES" sz="1500" dirty="0"/>
              <a:t>1. Información precisa de las propuestas y reivindicaciones a negociar</a:t>
            </a:r>
          </a:p>
          <a:p>
            <a:pPr marL="400050" lvl="1" indent="0">
              <a:buNone/>
            </a:pPr>
            <a:r>
              <a:rPr lang="es-ES" sz="1500" dirty="0"/>
              <a:t>2. Repercusiones presentes y futuras de las soluciones que se discuten</a:t>
            </a:r>
          </a:p>
          <a:p>
            <a:pPr marL="400050" lvl="1" indent="0">
              <a:buNone/>
            </a:pPr>
            <a:r>
              <a:rPr lang="es-ES" sz="1500" dirty="0"/>
              <a:t>3. Grado de poder de los interlocutores</a:t>
            </a:r>
          </a:p>
          <a:p>
            <a:pPr marL="400050" lvl="1" indent="0">
              <a:buNone/>
            </a:pPr>
            <a:r>
              <a:rPr lang="es-ES" sz="1500" dirty="0"/>
              <a:t>4. Coste del acuerdo y del desacuerdo, sus límites máximos y mínimos</a:t>
            </a:r>
          </a:p>
          <a:p>
            <a:pPr marL="400050" lvl="1" indent="0">
              <a:buNone/>
            </a:pPr>
            <a:r>
              <a:rPr lang="es-ES" sz="1500" dirty="0"/>
              <a:t>5. Objetivos finales, traducidos en compromisos a alcanzar</a:t>
            </a:r>
          </a:p>
          <a:p>
            <a:pPr marL="400050" lvl="1" indent="0">
              <a:buNone/>
            </a:pPr>
            <a:r>
              <a:rPr lang="es-ES" sz="1500" dirty="0"/>
              <a:t>6. Estrategia y tácticas de la negociación</a:t>
            </a:r>
          </a:p>
          <a:p>
            <a:endParaRPr lang="es-ES" sz="1500" dirty="0"/>
          </a:p>
        </p:txBody>
      </p:sp>
      <p:cxnSp>
        <p:nvCxnSpPr>
          <p:cNvPr id="84" name="Straight Connector 8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91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8" name="Rectangle 77">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30" name="Rectangle 79">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Rectangle 81">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1043631" y="809898"/>
            <a:ext cx="9942716" cy="1554480"/>
          </a:xfrm>
          <a:prstGeom prst="rect">
            <a:avLst/>
          </a:prstGeom>
        </p:spPr>
        <p:txBody>
          <a:bodyPr anchor="ctr">
            <a:normAutofit/>
          </a:bodyPr>
          <a:lstStyle/>
          <a:p>
            <a:r>
              <a:rPr lang="es-ES" sz="4800"/>
              <a:t>Fases de la negociación</a:t>
            </a:r>
            <a:endParaRPr lang="es-ES_tradnl" altLang="es-ES" sz="4800"/>
          </a:p>
        </p:txBody>
      </p:sp>
      <p:cxnSp>
        <p:nvCxnSpPr>
          <p:cNvPr id="84" name="Straight Connector 8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1030">
            <a:extLst>
              <a:ext uri="{FF2B5EF4-FFF2-40B4-BE49-F238E27FC236}">
                <a16:creationId xmlns:a16="http://schemas.microsoft.com/office/drawing/2014/main" id="{EEC533BD-931F-E34A-B5C9-082A175DAF2E}"/>
              </a:ext>
            </a:extLst>
          </p:cNvPr>
          <p:cNvSpPr>
            <a:spLocks noGrp="1"/>
          </p:cNvSpPr>
          <p:nvPr>
            <p:ph idx="1"/>
          </p:nvPr>
        </p:nvSpPr>
        <p:spPr>
          <a:xfrm>
            <a:off x="838200" y="2885725"/>
            <a:ext cx="5676900" cy="5001419"/>
          </a:xfrm>
          <a:prstGeom prst="rect">
            <a:avLst/>
          </a:prstGeom>
        </p:spPr>
        <p:txBody>
          <a:bodyPr numCol="1">
            <a:normAutofit/>
          </a:bodyPr>
          <a:lstStyle/>
          <a:p>
            <a:pPr marL="0" indent="0">
              <a:buNone/>
            </a:pPr>
            <a:r>
              <a:rPr lang="es-ES" sz="1800" b="1" dirty="0"/>
              <a:t>Preparación y planificación</a:t>
            </a:r>
          </a:p>
          <a:p>
            <a:r>
              <a:rPr lang="es-ES" sz="1800" dirty="0"/>
              <a:t>Describir el problema</a:t>
            </a:r>
          </a:p>
          <a:p>
            <a:r>
              <a:rPr lang="es-ES" sz="1800" dirty="0"/>
              <a:t>Recoger información</a:t>
            </a:r>
          </a:p>
          <a:p>
            <a:r>
              <a:rPr lang="es-ES" sz="1800" dirty="0"/>
              <a:t>Determinar los objetivos y los límites de la negociación </a:t>
            </a:r>
          </a:p>
          <a:p>
            <a:r>
              <a:rPr lang="es-ES" sz="1800" dirty="0"/>
              <a:t>Formular la estrategia general que se va a desarrollar</a:t>
            </a:r>
          </a:p>
          <a:p>
            <a:r>
              <a:rPr lang="es-ES" sz="1800" dirty="0"/>
              <a:t>Elegir el equipo negociador </a:t>
            </a:r>
          </a:p>
          <a:p>
            <a:pPr marL="0" indent="0">
              <a:buNone/>
            </a:pPr>
            <a:r>
              <a:rPr lang="es-ES" sz="1800" b="1" dirty="0"/>
              <a:t>Presentación e inicio. Evolución de la negociación</a:t>
            </a:r>
          </a:p>
          <a:p>
            <a:r>
              <a:rPr lang="es-ES" sz="1800" dirty="0"/>
              <a:t>Los primeros momentos en la negociación.</a:t>
            </a:r>
          </a:p>
          <a:p>
            <a:r>
              <a:rPr lang="es-ES" sz="1800" dirty="0"/>
              <a:t>Receptividad y propuesta</a:t>
            </a:r>
          </a:p>
        </p:txBody>
      </p:sp>
      <p:sp>
        <p:nvSpPr>
          <p:cNvPr id="4" name="CuadroTexto 3">
            <a:extLst>
              <a:ext uri="{FF2B5EF4-FFF2-40B4-BE49-F238E27FC236}">
                <a16:creationId xmlns:a16="http://schemas.microsoft.com/office/drawing/2014/main" id="{8BEB4F27-0324-D14F-9355-39BCD9052E2F}"/>
              </a:ext>
            </a:extLst>
          </p:cNvPr>
          <p:cNvSpPr txBox="1"/>
          <p:nvPr/>
        </p:nvSpPr>
        <p:spPr>
          <a:xfrm>
            <a:off x="7094629" y="3204030"/>
            <a:ext cx="4452937" cy="2585323"/>
          </a:xfrm>
          <a:prstGeom prst="rect">
            <a:avLst/>
          </a:prstGeom>
          <a:noFill/>
        </p:spPr>
        <p:txBody>
          <a:bodyPr wrap="square" rtlCol="0">
            <a:spAutoFit/>
          </a:bodyPr>
          <a:lstStyle/>
          <a:p>
            <a:pPr marL="285750" indent="-285750">
              <a:buFont typeface="Arial" panose="020B0604020202020204" pitchFamily="34" charset="0"/>
              <a:buChar char="•"/>
            </a:pPr>
            <a:r>
              <a:rPr lang="es-ES" b="1" dirty="0"/>
              <a:t>Las propuestas y el intercambio</a:t>
            </a:r>
          </a:p>
          <a:p>
            <a:pPr marL="285750" indent="-285750">
              <a:buFont typeface="Arial" panose="020B0604020202020204" pitchFamily="34" charset="0"/>
              <a:buChar char="•"/>
            </a:pPr>
            <a:r>
              <a:rPr lang="es-ES" dirty="0"/>
              <a:t>El intercambio de propuestas y contrapropuestas.</a:t>
            </a:r>
          </a:p>
          <a:p>
            <a:pPr marL="285750" indent="-285750">
              <a:buFont typeface="Arial" panose="020B0604020202020204" pitchFamily="34" charset="0"/>
              <a:buChar char="•"/>
            </a:pPr>
            <a:r>
              <a:rPr lang="es-ES" dirty="0"/>
              <a:t>Concesiones y acercamiento gradual Tácticas de negociación</a:t>
            </a:r>
          </a:p>
          <a:p>
            <a:pPr marL="285750" indent="-285750">
              <a:buFont typeface="Arial" panose="020B0604020202020204" pitchFamily="34" charset="0"/>
              <a:buChar char="•"/>
            </a:pPr>
            <a:r>
              <a:rPr lang="es-ES" b="1" dirty="0"/>
              <a:t>El acuerdo y el cierre</a:t>
            </a:r>
          </a:p>
          <a:p>
            <a:pPr marL="285750" indent="-285750">
              <a:buFont typeface="Arial" panose="020B0604020202020204" pitchFamily="34" charset="0"/>
              <a:buChar char="•"/>
            </a:pPr>
            <a:r>
              <a:rPr lang="es-ES" dirty="0"/>
              <a:t>Ultimas concesiones y contrapropuestas</a:t>
            </a:r>
          </a:p>
          <a:p>
            <a:pPr marL="285750" indent="-285750">
              <a:buFont typeface="Arial" panose="020B0604020202020204" pitchFamily="34" charset="0"/>
              <a:buChar char="•"/>
            </a:pPr>
            <a:r>
              <a:rPr lang="es-ES" dirty="0"/>
              <a:t>El cierre en la negociación </a:t>
            </a:r>
          </a:p>
          <a:p>
            <a:endParaRPr lang="es-ES" dirty="0"/>
          </a:p>
        </p:txBody>
      </p:sp>
    </p:spTree>
    <p:extLst>
      <p:ext uri="{BB962C8B-B14F-4D97-AF65-F5344CB8AC3E}">
        <p14:creationId xmlns:p14="http://schemas.microsoft.com/office/powerpoint/2010/main" val="26534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808638" y="386930"/>
            <a:ext cx="9236700" cy="1188950"/>
          </a:xfrm>
          <a:prstGeom prst="rect">
            <a:avLst/>
          </a:prstGeom>
        </p:spPr>
        <p:txBody>
          <a:bodyPr anchor="b">
            <a:normAutofit/>
          </a:bodyPr>
          <a:lstStyle/>
          <a:p>
            <a:r>
              <a:rPr lang="es-ES" sz="4600"/>
              <a:t>Preparación y planificación: posiciones</a:t>
            </a:r>
            <a:endParaRPr lang="es-ES_tradnl" altLang="es-ES" sz="4600"/>
          </a:p>
        </p:txBody>
      </p:sp>
      <p:grpSp>
        <p:nvGrpSpPr>
          <p:cNvPr id="77" name="Group 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8" name="Rectangle 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6" name="Rectangle 1030"/>
          <p:cNvSpPr>
            <a:spLocks noGrp="1"/>
          </p:cNvSpPr>
          <p:nvPr>
            <p:ph idx="1"/>
          </p:nvPr>
        </p:nvSpPr>
        <p:spPr>
          <a:xfrm>
            <a:off x="793660" y="2599509"/>
            <a:ext cx="10143668" cy="3435531"/>
          </a:xfrm>
          <a:prstGeom prst="rect">
            <a:avLst/>
          </a:prstGeom>
        </p:spPr>
        <p:txBody>
          <a:bodyPr numCol="1" anchor="ctr">
            <a:normAutofit/>
          </a:bodyPr>
          <a:lstStyle/>
          <a:p>
            <a:r>
              <a:rPr lang="es-ES" sz="2000" b="1"/>
              <a:t>La posición más favorable</a:t>
            </a:r>
            <a:r>
              <a:rPr lang="es-ES" sz="2000"/>
              <a:t>. Es decir, la relación completa de objetivos, todo aquello que a una parte le gustaría conseguir sin hacer concesión alguna.</a:t>
            </a:r>
          </a:p>
          <a:p>
            <a:r>
              <a:rPr lang="es-ES" sz="2000" b="1"/>
              <a:t>La posición intermedia viable. </a:t>
            </a:r>
            <a:r>
              <a:rPr lang="es-ES" sz="2000"/>
              <a:t>Se trata de los objetivos que es posible conseguir. Es la posición realista.</a:t>
            </a:r>
          </a:p>
          <a:p>
            <a:r>
              <a:rPr lang="es-ES" sz="2000" b="1"/>
              <a:t>El límite o punto de ruptura, </a:t>
            </a:r>
            <a:r>
              <a:rPr lang="es-ES" sz="2000"/>
              <a:t>más allá del cual no puedes aceptar ningún acuerdo. Superado este límite, se entiende que el acuerdo aporta más inconvenientes que ventajas. </a:t>
            </a:r>
          </a:p>
          <a:p>
            <a:pPr marL="400050" lvl="1" indent="0">
              <a:buNone/>
            </a:pPr>
            <a:r>
              <a:rPr lang="es-ES" sz="2000"/>
              <a:t>Si unes esos tres puntos, se puede definir tu campo negociador. La otra parte también tendrá su campo negociador y cuando ambas se superpongan delimitarán el campo de discusión o campo de intercambio Si no hubiese esta superposición -esto es, si no hubiese campo de discusión- el acuerdo no sería posible, a no ser que una de las partes reconsiderase sus límites.</a:t>
            </a:r>
          </a:p>
          <a:p>
            <a:endParaRPr lang="es-ES" sz="2000"/>
          </a:p>
        </p:txBody>
      </p:sp>
    </p:spTree>
    <p:extLst>
      <p:ext uri="{BB962C8B-B14F-4D97-AF65-F5344CB8AC3E}">
        <p14:creationId xmlns:p14="http://schemas.microsoft.com/office/powerpoint/2010/main" val="1261356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808638" y="386930"/>
            <a:ext cx="9236700" cy="1188950"/>
          </a:xfrm>
          <a:prstGeom prst="rect">
            <a:avLst/>
          </a:prstGeom>
        </p:spPr>
        <p:txBody>
          <a:bodyPr anchor="b">
            <a:normAutofit/>
          </a:bodyPr>
          <a:lstStyle/>
          <a:p>
            <a:r>
              <a:rPr lang="es-ES" sz="5400"/>
              <a:t>Al iniciarse la negociación</a:t>
            </a:r>
            <a:endParaRPr lang="es-ES_tradnl" altLang="es-ES" sz="5400"/>
          </a:p>
        </p:txBody>
      </p:sp>
      <p:grpSp>
        <p:nvGrpSpPr>
          <p:cNvPr id="77" name="Group 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8" name="Rectangle 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6" name="Rectangle 1030"/>
          <p:cNvSpPr>
            <a:spLocks noGrp="1"/>
          </p:cNvSpPr>
          <p:nvPr>
            <p:ph idx="1"/>
          </p:nvPr>
        </p:nvSpPr>
        <p:spPr>
          <a:xfrm>
            <a:off x="793660" y="2599509"/>
            <a:ext cx="10143668" cy="3435531"/>
          </a:xfrm>
          <a:prstGeom prst="rect">
            <a:avLst/>
          </a:prstGeom>
        </p:spPr>
        <p:txBody>
          <a:bodyPr numCol="1" anchor="ctr">
            <a:normAutofit/>
          </a:bodyPr>
          <a:lstStyle/>
          <a:p>
            <a:pPr marL="0" indent="0">
              <a:buNone/>
            </a:pPr>
            <a:r>
              <a:rPr lang="es-ES" sz="1900" b="1"/>
              <a:t>Al iniciarse la negociación, tenemos que delimitar las cuestiones de procedimiento: </a:t>
            </a:r>
          </a:p>
          <a:p>
            <a:pPr marL="0" indent="0">
              <a:buNone/>
            </a:pPr>
            <a:endParaRPr lang="es-ES" sz="1900"/>
          </a:p>
          <a:p>
            <a:r>
              <a:rPr lang="es-ES" sz="1900"/>
              <a:t>Conocer la realidad tal como la percibe la otra parte. Debemos conocer cuáles son sus planteamientos, su punto de arranque. </a:t>
            </a:r>
          </a:p>
          <a:p>
            <a:r>
              <a:rPr lang="es-ES" sz="1900"/>
              <a:t>Dar a conocer la realidad tal y como la percibimos nosotros. </a:t>
            </a:r>
          </a:p>
          <a:p>
            <a:r>
              <a:rPr lang="es-ES" sz="1900"/>
              <a:t>Definir inicialmente los compromisos o las posibles soluciones que pueden servir para un futuro acuerdo.</a:t>
            </a:r>
          </a:p>
          <a:p>
            <a:r>
              <a:rPr lang="es-ES" sz="1900"/>
              <a:t>La información que vayas a proporcionar a la otra parte, debe mostrarse progresivamente. No es conveniente que la otra parte conozca toda la información que disponemos desde el primer momento. Lo mejor es que dosificarla durante todo el proceso.</a:t>
            </a:r>
          </a:p>
          <a:p>
            <a:endParaRPr lang="es-ES" sz="1900"/>
          </a:p>
        </p:txBody>
      </p:sp>
    </p:spTree>
    <p:extLst>
      <p:ext uri="{BB962C8B-B14F-4D97-AF65-F5344CB8AC3E}">
        <p14:creationId xmlns:p14="http://schemas.microsoft.com/office/powerpoint/2010/main" val="261053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808638" y="386930"/>
            <a:ext cx="9236700" cy="1188950"/>
          </a:xfrm>
          <a:prstGeom prst="rect">
            <a:avLst/>
          </a:prstGeom>
        </p:spPr>
        <p:txBody>
          <a:bodyPr anchor="b">
            <a:normAutofit/>
          </a:bodyPr>
          <a:lstStyle/>
          <a:p>
            <a:r>
              <a:rPr lang="es-ES" sz="5400"/>
              <a:t>Las propuestas y el intercambio</a:t>
            </a:r>
            <a:endParaRPr lang="es-ES_tradnl" altLang="es-ES" sz="5400"/>
          </a:p>
        </p:txBody>
      </p:sp>
      <p:grpSp>
        <p:nvGrpSpPr>
          <p:cNvPr id="77" name="Group 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8" name="Rectangle 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6" name="Rectangle 1030"/>
          <p:cNvSpPr>
            <a:spLocks noGrp="1"/>
          </p:cNvSpPr>
          <p:nvPr>
            <p:ph idx="1"/>
          </p:nvPr>
        </p:nvSpPr>
        <p:spPr>
          <a:xfrm>
            <a:off x="793660" y="2599509"/>
            <a:ext cx="10143668" cy="3435531"/>
          </a:xfrm>
          <a:prstGeom prst="rect">
            <a:avLst/>
          </a:prstGeom>
        </p:spPr>
        <p:txBody>
          <a:bodyPr numCol="1" anchor="ctr">
            <a:normAutofit/>
          </a:bodyPr>
          <a:lstStyle/>
          <a:p>
            <a:pPr marL="0" indent="0">
              <a:buNone/>
            </a:pPr>
            <a:r>
              <a:rPr lang="es-ES" sz="1300" b="1"/>
              <a:t>En la negociación, se suelen ir modificando las posturas iniciales, y renovando las propuestas y contrapropuestas, en una aproximación entre las partes. En la recepción de las propuestas, existen algunas reglas importantes: </a:t>
            </a:r>
          </a:p>
          <a:p>
            <a:pPr marL="0" indent="0">
              <a:buNone/>
            </a:pPr>
            <a:endParaRPr lang="es-ES" sz="1300" b="1"/>
          </a:p>
          <a:p>
            <a:r>
              <a:rPr lang="es-ES" sz="1300"/>
              <a:t>No interrumpas la exposición. Escúchalas hasta el final y luego haz las preguntas que te permitan conocer los puntos que no tengas claros. </a:t>
            </a:r>
          </a:p>
          <a:p>
            <a:r>
              <a:rPr lang="es-ES" sz="1300"/>
              <a:t>Analiza cada propuesta minuciosamente. Pide tiempo para estudiarlas y contesta cuando estés preparado. </a:t>
            </a:r>
          </a:p>
          <a:p>
            <a:r>
              <a:rPr lang="es-ES" sz="1300"/>
              <a:t>A veces pueden surgir dificultades de comunicación. En muchos casos puede ser conveniente resumir la posición de la otra parte antes de responder. </a:t>
            </a:r>
          </a:p>
          <a:p>
            <a:endParaRPr lang="es-ES" sz="1300"/>
          </a:p>
          <a:p>
            <a:pPr marL="0" indent="0">
              <a:buNone/>
            </a:pPr>
            <a:r>
              <a:rPr lang="es-ES" sz="1300" b="1"/>
              <a:t>Hay que distinguir entre:</a:t>
            </a:r>
          </a:p>
          <a:p>
            <a:r>
              <a:rPr lang="es-ES" sz="1300"/>
              <a:t>Los elementos sobre los que nunca podremos negociar.</a:t>
            </a:r>
          </a:p>
          <a:p>
            <a:r>
              <a:rPr lang="es-ES" sz="1300"/>
              <a:t>Los elementos que estamos dispuestos a negociar.</a:t>
            </a:r>
          </a:p>
          <a:p>
            <a:endParaRPr lang="es-ES" sz="1300"/>
          </a:p>
        </p:txBody>
      </p:sp>
    </p:spTree>
    <p:extLst>
      <p:ext uri="{BB962C8B-B14F-4D97-AF65-F5344CB8AC3E}">
        <p14:creationId xmlns:p14="http://schemas.microsoft.com/office/powerpoint/2010/main" val="10418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808638" y="386930"/>
            <a:ext cx="9236700" cy="1188950"/>
          </a:xfrm>
          <a:prstGeom prst="rect">
            <a:avLst/>
          </a:prstGeom>
        </p:spPr>
        <p:txBody>
          <a:bodyPr anchor="b">
            <a:normAutofit/>
          </a:bodyPr>
          <a:lstStyle/>
          <a:p>
            <a:r>
              <a:rPr lang="es-ES" sz="5400"/>
              <a:t>Estrategias</a:t>
            </a:r>
            <a:endParaRPr lang="es-ES_tradnl" altLang="es-ES" sz="5400"/>
          </a:p>
        </p:txBody>
      </p:sp>
      <p:grpSp>
        <p:nvGrpSpPr>
          <p:cNvPr id="77" name="Group 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8" name="Rectangle 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6" name="Rectangle 1030"/>
          <p:cNvSpPr>
            <a:spLocks noGrp="1"/>
          </p:cNvSpPr>
          <p:nvPr>
            <p:ph idx="1"/>
          </p:nvPr>
        </p:nvSpPr>
        <p:spPr>
          <a:xfrm>
            <a:off x="793660" y="2599509"/>
            <a:ext cx="10143668" cy="3435531"/>
          </a:xfrm>
          <a:prstGeom prst="rect">
            <a:avLst/>
          </a:prstGeom>
        </p:spPr>
        <p:txBody>
          <a:bodyPr numCol="1" anchor="ctr">
            <a:normAutofit/>
          </a:bodyPr>
          <a:lstStyle/>
          <a:p>
            <a:pPr marL="0" indent="0">
              <a:buNone/>
            </a:pPr>
            <a:r>
              <a:rPr lang="es-ES" sz="1700" b="1"/>
              <a:t>Al analizar los medios convenientes para negociar, hay que distinguir dos niveles: </a:t>
            </a:r>
          </a:p>
          <a:p>
            <a:pPr marL="0" indent="0">
              <a:buNone/>
            </a:pPr>
            <a:endParaRPr lang="es-ES" sz="1700" b="1"/>
          </a:p>
          <a:p>
            <a:r>
              <a:rPr lang="es-ES" sz="1700"/>
              <a:t>La estrategia es la dirección básica que queremos dar a la negociación, el plan de juego que vamos a desarrollar. Es el conjunto de procesos de una negociación, que engloba los propios objetivos, los métodos, las acciones a desarrollar y los instrumentos a utilizar. La estrategia es, en definitiva, el conjunto de procedimientos orientados a la consecución de objetivos y son de carácter marcadamente intencional.</a:t>
            </a:r>
          </a:p>
          <a:p>
            <a:endParaRPr lang="es-ES" sz="1700"/>
          </a:p>
          <a:p>
            <a:r>
              <a:rPr lang="es-ES" sz="1700"/>
              <a:t>Las tácticas son las diferentes formas de ejecutar la estrategia. Definen las acciones que se tienen que realizar antes, durante y después de la negociación. Son, en definitiva, las habilidades y recursos más específicos y puntuales para aplicar la estrategia. La elección de una u otra estrategia, depende de varios factores: la posición de partida (fuerte o débil) respecto a la otra parte, la urgencia de tener que llegar al acuerdo, el tiempo que se dispone, etc.</a:t>
            </a:r>
          </a:p>
          <a:p>
            <a:endParaRPr lang="es-ES" sz="1700"/>
          </a:p>
        </p:txBody>
      </p:sp>
    </p:spTree>
    <p:extLst>
      <p:ext uri="{BB962C8B-B14F-4D97-AF65-F5344CB8AC3E}">
        <p14:creationId xmlns:p14="http://schemas.microsoft.com/office/powerpoint/2010/main" val="1853373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8328"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808638" y="386930"/>
            <a:ext cx="9236700" cy="1188950"/>
          </a:xfrm>
          <a:prstGeom prst="rect">
            <a:avLst/>
          </a:prstGeom>
        </p:spPr>
        <p:txBody>
          <a:bodyPr anchor="b">
            <a:normAutofit/>
          </a:bodyPr>
          <a:lstStyle/>
          <a:p>
            <a:r>
              <a:rPr lang="es-ES" sz="5400"/>
              <a:t>Negociación posicional</a:t>
            </a:r>
            <a:endParaRPr lang="es-ES_tradnl" altLang="es-ES" sz="5400"/>
          </a:p>
        </p:txBody>
      </p:sp>
      <p:grpSp>
        <p:nvGrpSpPr>
          <p:cNvPr id="568329" name="Group 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568330" name="Rectangle 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31" name="Rectangle 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8332" name="Rectangle 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6" name="Rectangle 1030"/>
          <p:cNvSpPr>
            <a:spLocks noGrp="1"/>
          </p:cNvSpPr>
          <p:nvPr>
            <p:ph idx="1"/>
          </p:nvPr>
        </p:nvSpPr>
        <p:spPr>
          <a:xfrm>
            <a:off x="793660" y="2599509"/>
            <a:ext cx="10143668" cy="3435531"/>
          </a:xfrm>
          <a:prstGeom prst="rect">
            <a:avLst/>
          </a:prstGeom>
        </p:spPr>
        <p:txBody>
          <a:bodyPr numCol="1" anchor="ctr">
            <a:normAutofit/>
          </a:bodyPr>
          <a:lstStyle/>
          <a:p>
            <a:pPr marL="0" indent="0">
              <a:buNone/>
            </a:pPr>
            <a:r>
              <a:rPr lang="es-ES" sz="1300" b="1"/>
              <a:t>En principio se pueden citar cuatro tipos principales de estrategias: </a:t>
            </a:r>
          </a:p>
          <a:p>
            <a:pPr marL="0" indent="0">
              <a:buNone/>
            </a:pPr>
            <a:endParaRPr lang="es-ES" sz="1300" b="1"/>
          </a:p>
          <a:p>
            <a:r>
              <a:rPr lang="es-ES" sz="1300"/>
              <a:t>La forma más común de negociar es la que suele denominar “negociación por posiciones”. En ella, cada parte toma una posición sobre el tema tratado y trata de convencer a la otra parte para que acepte su propuesta. Para lograr esta aceptación, los negociadores argumentan y discuten la bondad de cada una de sus soluciones particulares y los inconvenientes de las propuestas de la parte contraria, haciendo concesiones recíprocas, y tratando con ello de alcanzar un acuerdo.</a:t>
            </a:r>
          </a:p>
          <a:p>
            <a:endParaRPr lang="es-ES" sz="1300"/>
          </a:p>
          <a:p>
            <a:r>
              <a:rPr lang="es-ES" sz="1300"/>
              <a:t>En este sencillo proceso, se puede considerar que existen dos formas extremas de “posicionarse”: una dura y poco transigente, en la que cada negociador defenderá su idea y atacará con vehemencia la idea del contrario, y otra más flexible y condescendiente que tratará no tanto de conseguir la victoria para una de las partes, como encontrar la mejor solución posible al conflicto planteado. </a:t>
            </a:r>
          </a:p>
          <a:p>
            <a:endParaRPr lang="es-ES" sz="1300"/>
          </a:p>
          <a:p>
            <a:r>
              <a:rPr lang="es-ES" sz="1300"/>
              <a:t>Estos dos tipos de actitudes extremas a la hora de negociar por posiciones y que dan lugar a dos tipos de negociaciones básicas, se denominarán en lo sucesivo </a:t>
            </a:r>
            <a:r>
              <a:rPr lang="es-ES" sz="1300" b="1"/>
              <a:t>negociaciones competitivas y negociaciones colaborativas.</a:t>
            </a:r>
          </a:p>
          <a:p>
            <a:endParaRPr lang="es-ES" sz="1300"/>
          </a:p>
        </p:txBody>
      </p:sp>
    </p:spTree>
    <p:extLst>
      <p:ext uri="{BB962C8B-B14F-4D97-AF65-F5344CB8AC3E}">
        <p14:creationId xmlns:p14="http://schemas.microsoft.com/office/powerpoint/2010/main" val="609784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808638" y="386930"/>
            <a:ext cx="9236700" cy="1188950"/>
          </a:xfrm>
          <a:prstGeom prst="rect">
            <a:avLst/>
          </a:prstGeom>
        </p:spPr>
        <p:txBody>
          <a:bodyPr anchor="b">
            <a:normAutofit/>
          </a:bodyPr>
          <a:lstStyle/>
          <a:p>
            <a:r>
              <a:rPr lang="es-ES" sz="5400"/>
              <a:t>Estrategias</a:t>
            </a:r>
            <a:endParaRPr lang="es-ES_tradnl" altLang="es-ES" sz="5400"/>
          </a:p>
        </p:txBody>
      </p:sp>
      <p:grpSp>
        <p:nvGrpSpPr>
          <p:cNvPr id="77" name="Group 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8" name="Rectangle 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6" name="Rectangle 1030"/>
          <p:cNvSpPr>
            <a:spLocks noGrp="1"/>
          </p:cNvSpPr>
          <p:nvPr>
            <p:ph idx="1"/>
          </p:nvPr>
        </p:nvSpPr>
        <p:spPr>
          <a:xfrm>
            <a:off x="793660" y="2599509"/>
            <a:ext cx="10143668" cy="3435531"/>
          </a:xfrm>
          <a:prstGeom prst="rect">
            <a:avLst/>
          </a:prstGeom>
        </p:spPr>
        <p:txBody>
          <a:bodyPr numCol="1" anchor="ctr">
            <a:normAutofit/>
          </a:bodyPr>
          <a:lstStyle/>
          <a:p>
            <a:pPr marL="0" indent="0">
              <a:buNone/>
            </a:pPr>
            <a:r>
              <a:rPr lang="es-ES" sz="1300" b="1"/>
              <a:t>En principio se pueden citar cuatro tipos principales de estrategias: </a:t>
            </a:r>
          </a:p>
          <a:p>
            <a:r>
              <a:rPr lang="es-ES" sz="1300" b="1"/>
              <a:t>ESTRATEGIA INTEGRATIVA (Ganar- Ganar): </a:t>
            </a:r>
            <a:r>
              <a:rPr lang="es-ES" sz="1300"/>
              <a:t>El objetivo es encontrar fórmulas que tengan en cuenta los intereses de ambas partes, y llegar a una solución que sea aceptable para todos. Incluso, lo ideal es que las dos o más partes salgan muy beneficiadas.</a:t>
            </a:r>
          </a:p>
          <a:p>
            <a:r>
              <a:rPr lang="es-ES" sz="1300" b="1"/>
              <a:t>ESTRATEGIA COMPETITIVA (Ganar-Perder): </a:t>
            </a:r>
            <a:r>
              <a:rPr lang="es-ES" sz="1300"/>
              <a:t>El objetivo es obtener las máximas ventajas a expensas de la otra parte. Se basa en la percepción de un conflicto irreconciliable de ambas partes. El procedimiento utilizado consiste en hacer las máximas demandas, manteniéndose rígido en esas postura sin concesiones Esta estrategia es la más frecuente al principio de toda negociación. El objetivo fundamental no es tanto que la otra pierda, sino ganar como sea. </a:t>
            </a:r>
          </a:p>
          <a:p>
            <a:r>
              <a:rPr lang="es-ES" sz="1300" b="1"/>
              <a:t>ESTRATEGIA DE FLEXIBILIDAD (Perder-Ganar): </a:t>
            </a:r>
            <a:r>
              <a:rPr lang="es-ES" sz="1300"/>
              <a:t>Consiste en reducir tanto los intereses como las demandas explícitas, llegando a grandes concesiones. Se utiliza generalmente en situaciones de amistad entre las partes. El coste de la ruptura de la negociación o de las relaciones se percibe como muy grave; claramente superior al coste de las concesiones realizadas. El perder-ganar es una estrategia a largo plazo. En ella se pierde o se renuncia en principio a ganar, para obtener con ello mejores ganancias o beneficios.</a:t>
            </a:r>
          </a:p>
          <a:p>
            <a:r>
              <a:rPr lang="es-ES" sz="1300" b="1"/>
              <a:t>ESTRATEGIA DE PASIVIDAD (Perder-Perder): </a:t>
            </a:r>
            <a:r>
              <a:rPr lang="es-ES" sz="1300"/>
              <a:t>En ocasiones surge esta estrategia para cerrar con ella la negociación. Consiste en plantearse que nuestras pérdidas van a ser menores o iguales que las de la otra parte.</a:t>
            </a:r>
          </a:p>
          <a:p>
            <a:endParaRPr lang="es-ES" sz="1300"/>
          </a:p>
        </p:txBody>
      </p:sp>
    </p:spTree>
    <p:extLst>
      <p:ext uri="{BB962C8B-B14F-4D97-AF65-F5344CB8AC3E}">
        <p14:creationId xmlns:p14="http://schemas.microsoft.com/office/powerpoint/2010/main" val="2901822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5" name="Rectangle 1029"/>
          <p:cNvSpPr>
            <a:spLocks noGrp="1"/>
          </p:cNvSpPr>
          <p:nvPr>
            <p:ph type="title"/>
          </p:nvPr>
        </p:nvSpPr>
        <p:spPr>
          <a:xfrm>
            <a:off x="808638" y="386930"/>
            <a:ext cx="9236700" cy="1188950"/>
          </a:xfrm>
          <a:prstGeom prst="rect">
            <a:avLst/>
          </a:prstGeom>
        </p:spPr>
        <p:txBody>
          <a:bodyPr anchor="b">
            <a:normAutofit/>
          </a:bodyPr>
          <a:lstStyle/>
          <a:p>
            <a:r>
              <a:rPr lang="es-ES" sz="4200" dirty="0"/>
              <a:t>Las 4 formas de pasividad en el conflicto</a:t>
            </a:r>
            <a:endParaRPr lang="es-ES_tradnl" altLang="es-ES" sz="4200" dirty="0"/>
          </a:p>
        </p:txBody>
      </p:sp>
      <p:grpSp>
        <p:nvGrpSpPr>
          <p:cNvPr id="77" name="Group 76">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78" name="Rectangle 77">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326" name="Rectangle 1030"/>
          <p:cNvSpPr>
            <a:spLocks noGrp="1"/>
          </p:cNvSpPr>
          <p:nvPr>
            <p:ph idx="1"/>
          </p:nvPr>
        </p:nvSpPr>
        <p:spPr>
          <a:xfrm>
            <a:off x="793660" y="2599509"/>
            <a:ext cx="10143668" cy="3435531"/>
          </a:xfrm>
          <a:prstGeom prst="rect">
            <a:avLst/>
          </a:prstGeom>
        </p:spPr>
        <p:txBody>
          <a:bodyPr numCol="1" anchor="ctr">
            <a:normAutofit/>
          </a:bodyPr>
          <a:lstStyle/>
          <a:p>
            <a:pPr marL="0" indent="0">
              <a:buNone/>
            </a:pPr>
            <a:r>
              <a:rPr lang="es-ES" sz="2400"/>
              <a:t>Hay cuatro formas de comportamientos pasivos:</a:t>
            </a:r>
          </a:p>
          <a:p>
            <a:endParaRPr lang="es-ES" sz="2400"/>
          </a:p>
          <a:p>
            <a:pPr marL="457200" indent="-457200">
              <a:buFont typeface="+mj-lt"/>
              <a:buAutoNum type="arabicPeriod"/>
            </a:pPr>
            <a:r>
              <a:rPr lang="es-ES" sz="2400" b="1"/>
              <a:t>No hacer nada: </a:t>
            </a:r>
            <a:r>
              <a:rPr lang="es-ES" sz="2400"/>
              <a:t>hacer cualquier cosa menos resolver el problema.</a:t>
            </a:r>
          </a:p>
          <a:p>
            <a:pPr marL="457200" indent="-457200">
              <a:buFont typeface="+mj-lt"/>
              <a:buAutoNum type="arabicPeriod"/>
            </a:pPr>
            <a:r>
              <a:rPr lang="es-ES" sz="2400" b="1"/>
              <a:t>La sobreadaptación: </a:t>
            </a:r>
            <a:r>
              <a:rPr lang="es-ES" sz="2400"/>
              <a:t>La persona dedica toda su energía e inteligencia en evitar que aparezcan las contradicciones que están a la base del conflicto.</a:t>
            </a:r>
          </a:p>
          <a:p>
            <a:pPr marL="457200" indent="-457200">
              <a:buFont typeface="+mj-lt"/>
              <a:buAutoNum type="arabicPeriod"/>
            </a:pPr>
            <a:r>
              <a:rPr lang="es-ES" sz="2400" b="1"/>
              <a:t>El nerviosismo: </a:t>
            </a:r>
            <a:r>
              <a:rPr lang="es-ES" sz="2400"/>
              <a:t>La persona aplaza su actividad haciendo otra cosa, intensa pero mal estructurada e improductiva.</a:t>
            </a:r>
          </a:p>
          <a:p>
            <a:pPr marL="457200" indent="-457200">
              <a:buFont typeface="+mj-lt"/>
              <a:buAutoNum type="arabicPeriod"/>
            </a:pPr>
            <a:r>
              <a:rPr lang="es-ES" sz="2400" b="1"/>
              <a:t>La incapacidad o violencia: </a:t>
            </a:r>
            <a:r>
              <a:rPr lang="es-ES" sz="2400"/>
              <a:t>parálisis del comportamiento.</a:t>
            </a:r>
          </a:p>
          <a:p>
            <a:pPr marL="0" indent="0">
              <a:buNone/>
            </a:pPr>
            <a:endParaRPr lang="es-ES" sz="2400"/>
          </a:p>
        </p:txBody>
      </p:sp>
    </p:spTree>
    <p:extLst>
      <p:ext uri="{BB962C8B-B14F-4D97-AF65-F5344CB8AC3E}">
        <p14:creationId xmlns:p14="http://schemas.microsoft.com/office/powerpoint/2010/main" val="384375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89560" y="856180"/>
            <a:ext cx="4560584" cy="1128068"/>
          </a:xfrm>
        </p:spPr>
        <p:txBody>
          <a:bodyPr anchor="ctr">
            <a:normAutofit/>
          </a:bodyPr>
          <a:lstStyle/>
          <a:p>
            <a:r>
              <a:rPr lang="es-ES" sz="4000"/>
              <a:t>Definiciones</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590719" y="2330505"/>
            <a:ext cx="4559425" cy="3979585"/>
          </a:xfrm>
        </p:spPr>
        <p:txBody>
          <a:bodyPr anchor="ctr">
            <a:normAutofit/>
          </a:bodyPr>
          <a:lstStyle/>
          <a:p>
            <a:r>
              <a:rPr lang="es-ES" sz="1400" b="1"/>
              <a:t>Son situaciones</a:t>
            </a:r>
          </a:p>
          <a:p>
            <a:r>
              <a:rPr lang="es-ES" sz="1400"/>
              <a:t>En las que dos o más personas entran en oposición o desacuerdo (también puede ser una única persona…).</a:t>
            </a:r>
          </a:p>
          <a:p>
            <a:r>
              <a:rPr lang="es-ES" sz="1400"/>
              <a:t>Porque sus posiciones, intereses, necesidades, deseos o valores son incompatibles o percibidos como incompatibles.</a:t>
            </a:r>
          </a:p>
          <a:p>
            <a:r>
              <a:rPr lang="es-ES" sz="1400" b="1"/>
              <a:t>En donde juegan un papel importante las emociones y sentimientos</a:t>
            </a:r>
          </a:p>
          <a:p>
            <a:r>
              <a:rPr lang="es-ES" sz="1400"/>
              <a:t>Y en donde la relación entre las partes es determinante. Pudiendo salir ó robustecida ó deteriorada.</a:t>
            </a:r>
          </a:p>
          <a:p>
            <a:endParaRPr lang="es-ES" sz="1400"/>
          </a:p>
          <a:p>
            <a:r>
              <a:rPr lang="es-ES" sz="1400" b="1"/>
              <a:t>Cuando hay diferentes partes involucradas que perciben que tienen razones suficientes para disputar lo que sea cuando se sienten justificadas para hacerlo.</a:t>
            </a:r>
          </a:p>
          <a:p>
            <a:endParaRPr lang="es-ES" sz="1400"/>
          </a:p>
          <a:p>
            <a:endParaRPr lang="es-ES" sz="1400"/>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5CFCE81-975D-4FD9-8815-FCA1F1DA3ED6}"/>
              </a:ext>
            </a:extLst>
          </p:cNvPr>
          <p:cNvPicPr>
            <a:picLocks noChangeAspect="1"/>
          </p:cNvPicPr>
          <p:nvPr/>
        </p:nvPicPr>
        <p:blipFill rotWithShape="1">
          <a:blip r:embed="rId2"/>
          <a:srcRect l="7216" r="21348" b="2"/>
          <a:stretch/>
        </p:blipFill>
        <p:spPr>
          <a:xfrm>
            <a:off x="5977788" y="799352"/>
            <a:ext cx="5425410" cy="5259296"/>
          </a:xfrm>
          <a:prstGeom prst="rect">
            <a:avLst/>
          </a:prstGeom>
        </p:spPr>
      </p:pic>
    </p:spTree>
    <p:extLst>
      <p:ext uri="{BB962C8B-B14F-4D97-AF65-F5344CB8AC3E}">
        <p14:creationId xmlns:p14="http://schemas.microsoft.com/office/powerpoint/2010/main" val="852096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F5D53EA-529B-424A-B27F-3F7A11F51279}"/>
              </a:ext>
            </a:extLst>
          </p:cNvPr>
          <p:cNvSpPr>
            <a:spLocks noGrp="1"/>
          </p:cNvSpPr>
          <p:nvPr>
            <p:ph type="title"/>
          </p:nvPr>
        </p:nvSpPr>
        <p:spPr>
          <a:xfrm>
            <a:off x="808638" y="386930"/>
            <a:ext cx="9236700" cy="1188950"/>
          </a:xfrm>
        </p:spPr>
        <p:txBody>
          <a:bodyPr anchor="b">
            <a:normAutofit/>
          </a:bodyPr>
          <a:lstStyle/>
          <a:p>
            <a:r>
              <a:rPr lang="es-ES" sz="5400"/>
              <a:t>¿Por qué reclaman los clientes?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2AA553A-279D-434E-96AD-23F3E4E7765E}"/>
              </a:ext>
            </a:extLst>
          </p:cNvPr>
          <p:cNvSpPr>
            <a:spLocks noGrp="1"/>
          </p:cNvSpPr>
          <p:nvPr>
            <p:ph idx="1"/>
          </p:nvPr>
        </p:nvSpPr>
        <p:spPr>
          <a:xfrm>
            <a:off x="793660" y="2599509"/>
            <a:ext cx="10143668" cy="3435531"/>
          </a:xfrm>
        </p:spPr>
        <p:txBody>
          <a:bodyPr anchor="ctr">
            <a:normAutofit/>
          </a:bodyPr>
          <a:lstStyle/>
          <a:p>
            <a:r>
              <a:rPr lang="es-ES" sz="2400"/>
              <a:t>Por fallos técnicos o de servicio imputables a nuestra empresa. </a:t>
            </a:r>
            <a:endParaRPr lang="es-ES" sz="2400">
              <a:effectLst/>
            </a:endParaRPr>
          </a:p>
          <a:p>
            <a:r>
              <a:rPr lang="es-ES" sz="2400"/>
              <a:t> Por fallos imputables a mala información de nuestra estructura. </a:t>
            </a:r>
            <a:endParaRPr lang="es-ES" sz="2400">
              <a:effectLst/>
            </a:endParaRPr>
          </a:p>
          <a:p>
            <a:r>
              <a:rPr lang="es-ES" sz="2400"/>
              <a:t> Por fallos imputables a terceros, que debemos asumir como parte de </a:t>
            </a:r>
            <a:endParaRPr lang="es-ES" sz="2400">
              <a:effectLst/>
            </a:endParaRPr>
          </a:p>
          <a:p>
            <a:r>
              <a:rPr lang="es-ES" sz="2400"/>
              <a:t>la actividad de nuestra empresa. </a:t>
            </a:r>
            <a:endParaRPr lang="es-ES" sz="2400">
              <a:effectLst/>
            </a:endParaRPr>
          </a:p>
          <a:p>
            <a:r>
              <a:rPr lang="es-ES" sz="2400"/>
              <a:t> Por mala aplicación o uso de nuestras especificaciones. </a:t>
            </a:r>
            <a:endParaRPr lang="es-ES" sz="2400">
              <a:effectLst/>
            </a:endParaRPr>
          </a:p>
          <a:p>
            <a:r>
              <a:rPr lang="es-ES" sz="2400"/>
              <a:t> Por mal entendimiento de nuestra información. </a:t>
            </a:r>
            <a:endParaRPr lang="es-ES" sz="2400">
              <a:effectLst/>
            </a:endParaRPr>
          </a:p>
          <a:p>
            <a:r>
              <a:rPr lang="es-ES" sz="2400"/>
              <a:t> Por obtener ventajas. </a:t>
            </a:r>
            <a:endParaRPr lang="es-ES" sz="2400">
              <a:effectLst/>
            </a:endParaRPr>
          </a:p>
          <a:p>
            <a:endParaRPr lang="es-ES" sz="2400"/>
          </a:p>
        </p:txBody>
      </p:sp>
    </p:spTree>
    <p:extLst>
      <p:ext uri="{BB962C8B-B14F-4D97-AF65-F5344CB8AC3E}">
        <p14:creationId xmlns:p14="http://schemas.microsoft.com/office/powerpoint/2010/main" val="224538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8F92E3D-51AA-5F43-A832-6534004AD23C}"/>
              </a:ext>
            </a:extLst>
          </p:cNvPr>
          <p:cNvSpPr>
            <a:spLocks noGrp="1"/>
          </p:cNvSpPr>
          <p:nvPr>
            <p:ph type="title"/>
          </p:nvPr>
        </p:nvSpPr>
        <p:spPr>
          <a:xfrm>
            <a:off x="808638" y="386930"/>
            <a:ext cx="9236700" cy="1188950"/>
          </a:xfrm>
        </p:spPr>
        <p:txBody>
          <a:bodyPr anchor="b">
            <a:normAutofit/>
          </a:bodyPr>
          <a:lstStyle/>
          <a:p>
            <a:r>
              <a:rPr lang="es-ES" sz="4200"/>
              <a:t>Actitudes de clientes ante reclamaciones: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8290184-F063-3144-B71B-E0B12013F954}"/>
              </a:ext>
            </a:extLst>
          </p:cNvPr>
          <p:cNvSpPr>
            <a:spLocks noGrp="1"/>
          </p:cNvSpPr>
          <p:nvPr>
            <p:ph idx="1"/>
          </p:nvPr>
        </p:nvSpPr>
        <p:spPr>
          <a:xfrm>
            <a:off x="793660" y="2599509"/>
            <a:ext cx="10143668" cy="3435531"/>
          </a:xfrm>
        </p:spPr>
        <p:txBody>
          <a:bodyPr anchor="ctr">
            <a:normAutofit/>
          </a:bodyPr>
          <a:lstStyle/>
          <a:p>
            <a:r>
              <a:rPr lang="es-ES" sz="2200" dirty="0"/>
              <a:t> Atribuir toda la responsabilidad a la empresa. </a:t>
            </a:r>
            <a:endParaRPr lang="es-ES" sz="2200" dirty="0">
              <a:effectLst/>
            </a:endParaRPr>
          </a:p>
          <a:p>
            <a:r>
              <a:rPr lang="es-ES" sz="2200" dirty="0"/>
              <a:t> Presumir que la </a:t>
            </a:r>
            <a:r>
              <a:rPr lang="es-ES" sz="2200" dirty="0" err="1"/>
              <a:t>obligación</a:t>
            </a:r>
            <a:r>
              <a:rPr lang="es-ES" sz="2200" dirty="0"/>
              <a:t> de resolver el problema es enteramente de la </a:t>
            </a:r>
            <a:endParaRPr lang="es-ES" sz="2200" dirty="0">
              <a:effectLst/>
            </a:endParaRPr>
          </a:p>
          <a:p>
            <a:r>
              <a:rPr lang="es-ES" sz="2200" dirty="0"/>
              <a:t>empresa. </a:t>
            </a:r>
            <a:endParaRPr lang="es-ES" sz="2200" dirty="0">
              <a:effectLst/>
            </a:endParaRPr>
          </a:p>
          <a:p>
            <a:r>
              <a:rPr lang="es-ES" sz="2200" dirty="0"/>
              <a:t> Espera de soluciones al problema </a:t>
            </a:r>
            <a:r>
              <a:rPr lang="es-ES" sz="2200" dirty="0" err="1"/>
              <a:t>específico</a:t>
            </a:r>
            <a:r>
              <a:rPr lang="es-ES" sz="2200" dirty="0"/>
              <a:t>. </a:t>
            </a:r>
            <a:endParaRPr lang="es-ES" sz="2200" dirty="0">
              <a:effectLst/>
            </a:endParaRPr>
          </a:p>
          <a:p>
            <a:r>
              <a:rPr lang="es-ES" sz="2200" dirty="0"/>
              <a:t> </a:t>
            </a:r>
            <a:r>
              <a:rPr lang="es-ES" sz="2200" dirty="0" err="1"/>
              <a:t>Búsqueda</a:t>
            </a:r>
            <a:r>
              <a:rPr lang="es-ES" sz="2200" dirty="0"/>
              <a:t> de compensaciones al problema. </a:t>
            </a:r>
            <a:endParaRPr lang="es-ES" sz="2200" dirty="0">
              <a:effectLst/>
            </a:endParaRPr>
          </a:p>
          <a:p>
            <a:r>
              <a:rPr lang="es-ES" sz="2200" dirty="0"/>
              <a:t> </a:t>
            </a:r>
            <a:r>
              <a:rPr lang="es-ES" sz="2200" dirty="0" err="1"/>
              <a:t>Búsqueda</a:t>
            </a:r>
            <a:r>
              <a:rPr lang="es-ES" sz="2200" dirty="0"/>
              <a:t> de soluciones conjuntas al problema. </a:t>
            </a:r>
            <a:endParaRPr lang="es-ES" sz="2200" dirty="0">
              <a:effectLst/>
            </a:endParaRPr>
          </a:p>
          <a:p>
            <a:r>
              <a:rPr lang="es-ES" sz="2200" dirty="0"/>
              <a:t> Solicitud de </a:t>
            </a:r>
            <a:r>
              <a:rPr lang="es-ES" sz="2200" dirty="0" err="1"/>
              <a:t>información</a:t>
            </a:r>
            <a:r>
              <a:rPr lang="es-ES" sz="2200" dirty="0"/>
              <a:t> sobre las razones del problema. </a:t>
            </a:r>
            <a:endParaRPr lang="es-ES" sz="2200" dirty="0">
              <a:effectLst/>
            </a:endParaRPr>
          </a:p>
          <a:p>
            <a:r>
              <a:rPr lang="es-ES" sz="2200" dirty="0"/>
              <a:t> Espera de propuestas de soluciones al problema. </a:t>
            </a:r>
            <a:endParaRPr lang="es-ES" sz="2200" dirty="0">
              <a:effectLst/>
            </a:endParaRPr>
          </a:p>
          <a:p>
            <a:endParaRPr lang="es-ES" sz="2200" dirty="0"/>
          </a:p>
        </p:txBody>
      </p:sp>
    </p:spTree>
    <p:extLst>
      <p:ext uri="{BB962C8B-B14F-4D97-AF65-F5344CB8AC3E}">
        <p14:creationId xmlns:p14="http://schemas.microsoft.com/office/powerpoint/2010/main" val="4256989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2" name="Freeform: Shape 11">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B0F2FFDA-7E2F-4B40-9644-F1EC44C0808E}"/>
              </a:ext>
            </a:extLst>
          </p:cNvPr>
          <p:cNvSpPr/>
          <p:nvPr/>
        </p:nvSpPr>
        <p:spPr>
          <a:xfrm>
            <a:off x="4525227" y="647700"/>
            <a:ext cx="4699000" cy="5562600"/>
          </a:xfrm>
          <a:prstGeom prst="rect">
            <a:avLst/>
          </a:prstGeom>
        </p:spPr>
        <p:txBody>
          <a:bodyPr wrap="square" anchor="t">
            <a:normAutofit/>
          </a:bodyPr>
          <a:lstStyle/>
          <a:p>
            <a:pPr>
              <a:spcAft>
                <a:spcPts val="600"/>
              </a:spcAft>
            </a:pPr>
            <a:r>
              <a:rPr lang="es-ES" sz="2800" dirty="0">
                <a:latin typeface="Arial,Italic"/>
              </a:rPr>
              <a:t>El cliente siempre debe ser bien atendido, pero no siempre tiene la </a:t>
            </a:r>
            <a:r>
              <a:rPr lang="es-ES" sz="2800" dirty="0" err="1">
                <a:latin typeface="Arial,Italic"/>
              </a:rPr>
              <a:t>razón</a:t>
            </a:r>
            <a:r>
              <a:rPr lang="es-ES" sz="2800" dirty="0">
                <a:latin typeface="Arial,Italic"/>
              </a:rPr>
              <a:t>. </a:t>
            </a:r>
            <a:endParaRPr lang="es-ES" sz="2800" dirty="0">
              <a:effectLst/>
            </a:endParaRPr>
          </a:p>
        </p:txBody>
      </p:sp>
      <p:sp>
        <p:nvSpPr>
          <p:cNvPr id="3" name="Marcador de contenido 2">
            <a:extLst>
              <a:ext uri="{FF2B5EF4-FFF2-40B4-BE49-F238E27FC236}">
                <a16:creationId xmlns:a16="http://schemas.microsoft.com/office/drawing/2014/main" id="{2A22636D-B1EB-D742-BC82-ACE978BA44D2}"/>
              </a:ext>
            </a:extLst>
          </p:cNvPr>
          <p:cNvSpPr>
            <a:spLocks noGrp="1"/>
          </p:cNvSpPr>
          <p:nvPr>
            <p:ph idx="1"/>
          </p:nvPr>
        </p:nvSpPr>
        <p:spPr>
          <a:xfrm>
            <a:off x="598086" y="3429000"/>
            <a:ext cx="6108700" cy="5562600"/>
          </a:xfrm>
        </p:spPr>
        <p:txBody>
          <a:bodyPr wrap="square" anchor="t">
            <a:normAutofit/>
          </a:bodyPr>
          <a:lstStyle/>
          <a:p>
            <a:pPr marL="0" indent="0">
              <a:buNone/>
            </a:pPr>
            <a:r>
              <a:rPr lang="es-ES" dirty="0"/>
              <a:t>Es un cliente </a:t>
            </a:r>
            <a:r>
              <a:rPr lang="es-ES" dirty="0" err="1"/>
              <a:t>fácil</a:t>
            </a:r>
            <a:r>
              <a:rPr lang="es-ES" dirty="0"/>
              <a:t> de tratar y si nuestra postura es razonable, no planteará problemas serios. </a:t>
            </a:r>
            <a:endParaRPr lang="es-ES" dirty="0">
              <a:effectLst/>
            </a:endParaRPr>
          </a:p>
          <a:p>
            <a:endParaRPr lang="es-ES" dirty="0"/>
          </a:p>
        </p:txBody>
      </p:sp>
    </p:spTree>
    <p:extLst>
      <p:ext uri="{BB962C8B-B14F-4D97-AF65-F5344CB8AC3E}">
        <p14:creationId xmlns:p14="http://schemas.microsoft.com/office/powerpoint/2010/main" val="4283302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D34E307-DF55-4647-806A-F596457AEA3D}"/>
              </a:ext>
            </a:extLst>
          </p:cNvPr>
          <p:cNvSpPr>
            <a:spLocks noGrp="1"/>
          </p:cNvSpPr>
          <p:nvPr>
            <p:ph type="title"/>
          </p:nvPr>
        </p:nvSpPr>
        <p:spPr>
          <a:xfrm>
            <a:off x="1043631" y="809898"/>
            <a:ext cx="9942716" cy="1554480"/>
          </a:xfrm>
        </p:spPr>
        <p:txBody>
          <a:bodyPr anchor="ctr">
            <a:normAutofit/>
          </a:bodyPr>
          <a:lstStyle/>
          <a:p>
            <a:r>
              <a:rPr lang="es-ES" sz="4800"/>
              <a:t>Tipos de reclamaciones más comunes se producen por:</a:t>
            </a:r>
          </a:p>
        </p:txBody>
      </p:sp>
      <p:sp>
        <p:nvSpPr>
          <p:cNvPr id="3" name="Marcador de contenido 2">
            <a:extLst>
              <a:ext uri="{FF2B5EF4-FFF2-40B4-BE49-F238E27FC236}">
                <a16:creationId xmlns:a16="http://schemas.microsoft.com/office/drawing/2014/main" id="{2DB7B87B-348A-7046-99CA-E72D22131E2F}"/>
              </a:ext>
            </a:extLst>
          </p:cNvPr>
          <p:cNvSpPr>
            <a:spLocks noGrp="1"/>
          </p:cNvSpPr>
          <p:nvPr>
            <p:ph idx="1"/>
          </p:nvPr>
        </p:nvSpPr>
        <p:spPr>
          <a:xfrm>
            <a:off x="1045028" y="3017522"/>
            <a:ext cx="9941319" cy="3124658"/>
          </a:xfrm>
        </p:spPr>
        <p:txBody>
          <a:bodyPr anchor="ctr">
            <a:normAutofit/>
          </a:bodyPr>
          <a:lstStyle/>
          <a:p>
            <a:pPr>
              <a:buFont typeface="Wingdings" pitchFamily="2" charset="2"/>
              <a:buChar char="Ø"/>
            </a:pPr>
            <a:r>
              <a:rPr lang="es-ES" sz="2200" dirty="0"/>
              <a:t>Precio</a:t>
            </a:r>
          </a:p>
          <a:p>
            <a:pPr>
              <a:buFont typeface="Wingdings" pitchFamily="2" charset="2"/>
              <a:buChar char="Ø"/>
            </a:pPr>
            <a:r>
              <a:rPr lang="es-ES" sz="2200" dirty="0"/>
              <a:t>Calidad</a:t>
            </a:r>
          </a:p>
          <a:p>
            <a:pPr>
              <a:buFont typeface="Wingdings" pitchFamily="2" charset="2"/>
              <a:buChar char="Ø"/>
            </a:pPr>
            <a:r>
              <a:rPr lang="es-ES" sz="2200" dirty="0"/>
              <a:t>Servicio</a:t>
            </a:r>
          </a:p>
          <a:p>
            <a:pPr>
              <a:buFont typeface="Wingdings" pitchFamily="2" charset="2"/>
              <a:buChar char="Ø"/>
            </a:pPr>
            <a:r>
              <a:rPr lang="es-ES" sz="2200" dirty="0"/>
              <a:t>Factores </a:t>
            </a:r>
            <a:r>
              <a:rPr lang="es-ES" sz="2200" dirty="0" err="1"/>
              <a:t>técnicos</a:t>
            </a:r>
            <a:r>
              <a:rPr lang="es-ES" sz="2200" dirty="0"/>
              <a:t> Personal </a:t>
            </a:r>
            <a:endParaRPr lang="es-ES" sz="2200" dirty="0">
              <a:effectLst/>
            </a:endParaRPr>
          </a:p>
          <a:p>
            <a:endParaRPr lang="es-ES" sz="2200" dirty="0"/>
          </a:p>
          <a:p>
            <a:endParaRPr lang="es-ES" sz="2200" dirty="0"/>
          </a:p>
          <a:p>
            <a:pPr marL="0" indent="0">
              <a:buNone/>
            </a:pPr>
            <a:r>
              <a:rPr lang="es-ES" sz="2200" dirty="0"/>
              <a:t>Buscar ejemplos de cada una</a:t>
            </a:r>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10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52D4E7-4DB8-5741-BCCC-63D0E32977C0}"/>
              </a:ext>
            </a:extLst>
          </p:cNvPr>
          <p:cNvSpPr>
            <a:spLocks noGrp="1"/>
          </p:cNvSpPr>
          <p:nvPr>
            <p:ph type="title"/>
          </p:nvPr>
        </p:nvSpPr>
        <p:spPr>
          <a:xfrm>
            <a:off x="838200" y="365125"/>
            <a:ext cx="10515600" cy="1325563"/>
          </a:xfrm>
        </p:spPr>
        <p:txBody>
          <a:bodyPr>
            <a:normAutofit/>
          </a:bodyPr>
          <a:lstStyle/>
          <a:p>
            <a:pPr algn="ctr"/>
            <a:r>
              <a:rPr lang="es-ES" sz="4600">
                <a:solidFill>
                  <a:srgbClr val="FFFFFF"/>
                </a:solidFill>
              </a:rPr>
              <a:t>Grado de satisfacción del cliente</a:t>
            </a:r>
          </a:p>
        </p:txBody>
      </p:sp>
      <p:graphicFrame>
        <p:nvGraphicFramePr>
          <p:cNvPr id="16" name="Marcador de contenido 2">
            <a:extLst>
              <a:ext uri="{FF2B5EF4-FFF2-40B4-BE49-F238E27FC236}">
                <a16:creationId xmlns:a16="http://schemas.microsoft.com/office/drawing/2014/main" id="{EBAFFE39-B3BF-43E1-B905-3D8A5B79E51A}"/>
              </a:ext>
            </a:extLst>
          </p:cNvPr>
          <p:cNvGraphicFramePr>
            <a:graphicFrameLocks noGrp="1"/>
          </p:cNvGraphicFramePr>
          <p:nvPr>
            <p:ph idx="1"/>
            <p:extLst>
              <p:ext uri="{D42A27DB-BD31-4B8C-83A1-F6EECF244321}">
                <p14:modId xmlns:p14="http://schemas.microsoft.com/office/powerpoint/2010/main" val="2671890227"/>
              </p:ext>
            </p:extLst>
          </p:nvPr>
        </p:nvGraphicFramePr>
        <p:xfrm>
          <a:off x="838200" y="2438400"/>
          <a:ext cx="10515600" cy="3738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7714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52D4E7-4DB8-5741-BCCC-63D0E32977C0}"/>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El usuario actual es: </a:t>
            </a:r>
          </a:p>
        </p:txBody>
      </p:sp>
      <p:sp>
        <p:nvSpPr>
          <p:cNvPr id="21" name="Rectangle 2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Marcador de contenido 12" descr="Diagrama&#10;&#10;Descripción generada automáticamente">
            <a:extLst>
              <a:ext uri="{FF2B5EF4-FFF2-40B4-BE49-F238E27FC236}">
                <a16:creationId xmlns:a16="http://schemas.microsoft.com/office/drawing/2014/main" id="{DE7B74FA-E13B-564B-944A-EE9544706B47}"/>
              </a:ext>
            </a:extLst>
          </p:cNvPr>
          <p:cNvPicPr>
            <a:picLocks noGrp="1" noChangeAspect="1"/>
          </p:cNvPicPr>
          <p:nvPr>
            <p:ph idx="1"/>
          </p:nvPr>
        </p:nvPicPr>
        <p:blipFill rotWithShape="1">
          <a:blip r:embed="rId2"/>
          <a:srcRect l="4317" r="8826" b="1"/>
          <a:stretch/>
        </p:blipFill>
        <p:spPr>
          <a:xfrm>
            <a:off x="545238" y="858525"/>
            <a:ext cx="7608304" cy="5211906"/>
          </a:xfrm>
          <a:prstGeom prst="rect">
            <a:avLst/>
          </a:prstGeom>
        </p:spPr>
      </p:pic>
      <p:sp>
        <p:nvSpPr>
          <p:cNvPr id="25" name="Rectangle 2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872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C47E8B99-A456-7C49-A7A5-52F0E9B4F35C}"/>
              </a:ext>
            </a:extLst>
          </p:cNvPr>
          <p:cNvSpPr txBox="1"/>
          <p:nvPr/>
        </p:nvSpPr>
        <p:spPr>
          <a:xfrm>
            <a:off x="1524000" y="1293338"/>
            <a:ext cx="9144000" cy="327459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7200" kern="1200">
                <a:solidFill>
                  <a:schemeClr val="tx1"/>
                </a:solidFill>
                <a:latin typeface="+mj-lt"/>
                <a:ea typeface="+mj-ea"/>
                <a:cs typeface="+mj-cs"/>
              </a:rPr>
              <a:t>Clases de clientes: </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86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7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16" name="Group 7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7417" name="Rectangle 7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8" name="Rectangle 7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ectangle 8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414732 Rectángulo">
            <a:extLst>
              <a:ext uri="{FF2B5EF4-FFF2-40B4-BE49-F238E27FC236}">
                <a16:creationId xmlns:a16="http://schemas.microsoft.com/office/drawing/2014/main" id="{73225AFD-3DB4-C84A-9450-07CA5F335C45}"/>
              </a:ext>
            </a:extLst>
          </p:cNvPr>
          <p:cNvSpPr>
            <a:spLocks noChangeArrowheads="1"/>
          </p:cNvSpPr>
          <p:nvPr/>
        </p:nvSpPr>
        <p:spPr bwMode="auto">
          <a:xfrm>
            <a:off x="1043631" y="809898"/>
            <a:ext cx="9942716" cy="155448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Bef>
                <a:spcPct val="0"/>
              </a:spcBef>
              <a:spcAft>
                <a:spcPts val="600"/>
              </a:spcAft>
            </a:pPr>
            <a:r>
              <a:rPr lang="en-US" altLang="es-ES" sz="4800" b="1" kern="1200">
                <a:solidFill>
                  <a:schemeClr val="tx1"/>
                </a:solidFill>
                <a:latin typeface="+mj-lt"/>
                <a:ea typeface="+mj-ea"/>
                <a:cs typeface="+mj-cs"/>
              </a:rPr>
              <a:t>EL ENOJADO</a:t>
            </a:r>
          </a:p>
        </p:txBody>
      </p:sp>
      <p:sp>
        <p:nvSpPr>
          <p:cNvPr id="17413" name="414734 CuadroTexto">
            <a:extLst>
              <a:ext uri="{FF2B5EF4-FFF2-40B4-BE49-F238E27FC236}">
                <a16:creationId xmlns:a16="http://schemas.microsoft.com/office/drawing/2014/main" id="{75F8F806-DC35-0A45-93DD-8373A8A79B08}"/>
              </a:ext>
            </a:extLst>
          </p:cNvPr>
          <p:cNvSpPr txBox="1">
            <a:spLocks noChangeArrowheads="1"/>
          </p:cNvSpPr>
          <p:nvPr/>
        </p:nvSpPr>
        <p:spPr bwMode="auto">
          <a:xfrm>
            <a:off x="1045028" y="2787602"/>
            <a:ext cx="9941319" cy="3124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Aft>
                <a:spcPts val="600"/>
              </a:spcAft>
            </a:pPr>
            <a:r>
              <a:rPr lang="en-US" altLang="es-ES" sz="1900" dirty="0" err="1">
                <a:latin typeface="+mn-lt"/>
              </a:rPr>
              <a:t>Transmiten</a:t>
            </a:r>
            <a:r>
              <a:rPr lang="en-US" altLang="es-ES" sz="1900" dirty="0">
                <a:latin typeface="+mn-lt"/>
              </a:rPr>
              <a:t> dos </a:t>
            </a:r>
            <a:r>
              <a:rPr lang="en-US" altLang="es-ES" sz="1900" dirty="0" err="1">
                <a:latin typeface="+mn-lt"/>
              </a:rPr>
              <a:t>mensajes</a:t>
            </a:r>
            <a:r>
              <a:rPr lang="en-US" altLang="es-ES" sz="1900" dirty="0">
                <a:latin typeface="+mn-lt"/>
              </a:rPr>
              <a:t>:</a:t>
            </a:r>
          </a:p>
          <a:p>
            <a:pPr indent="-228600">
              <a:lnSpc>
                <a:spcPct val="90000"/>
              </a:lnSpc>
              <a:spcAft>
                <a:spcPts val="600"/>
              </a:spcAft>
              <a:buFont typeface="Arial" panose="020B0604020202020204" pitchFamily="34" charset="0"/>
              <a:buChar char="•"/>
            </a:pPr>
            <a:r>
              <a:rPr lang="en-US" altLang="es-ES" sz="1900" dirty="0">
                <a:latin typeface="+mn-lt"/>
              </a:rPr>
              <a:t>uno que </a:t>
            </a:r>
            <a:r>
              <a:rPr lang="en-US" altLang="es-ES" sz="1900" dirty="0" err="1">
                <a:latin typeface="+mn-lt"/>
              </a:rPr>
              <a:t>tiene</a:t>
            </a:r>
            <a:r>
              <a:rPr lang="en-US" altLang="es-ES" sz="1900" dirty="0">
                <a:latin typeface="+mn-lt"/>
              </a:rPr>
              <a:t> que </a:t>
            </a:r>
            <a:r>
              <a:rPr lang="en-US" altLang="es-ES" sz="1900" dirty="0" err="1">
                <a:latin typeface="+mn-lt"/>
              </a:rPr>
              <a:t>ver</a:t>
            </a:r>
            <a:r>
              <a:rPr lang="en-US" altLang="es-ES" sz="1900" dirty="0">
                <a:latin typeface="+mn-lt"/>
              </a:rPr>
              <a:t> con los </a:t>
            </a:r>
            <a:r>
              <a:rPr lang="en-US" altLang="es-ES" sz="1900" dirty="0" err="1">
                <a:latin typeface="+mn-lt"/>
              </a:rPr>
              <a:t>hechos</a:t>
            </a:r>
            <a:r>
              <a:rPr lang="en-US" altLang="es-ES" sz="1900" dirty="0">
                <a:latin typeface="+mn-lt"/>
              </a:rPr>
              <a:t> </a:t>
            </a:r>
          </a:p>
          <a:p>
            <a:pPr indent="-228600">
              <a:lnSpc>
                <a:spcPct val="90000"/>
              </a:lnSpc>
              <a:spcAft>
                <a:spcPts val="600"/>
              </a:spcAft>
              <a:buFont typeface="Arial" panose="020B0604020202020204" pitchFamily="34" charset="0"/>
              <a:buChar char="•"/>
            </a:pPr>
            <a:r>
              <a:rPr lang="en-US" altLang="es-ES" sz="1900" dirty="0">
                <a:latin typeface="+mn-lt"/>
              </a:rPr>
              <a:t>el </a:t>
            </a:r>
            <a:r>
              <a:rPr lang="en-US" altLang="es-ES" sz="1900" dirty="0" err="1">
                <a:latin typeface="+mn-lt"/>
              </a:rPr>
              <a:t>otro</a:t>
            </a:r>
            <a:r>
              <a:rPr lang="en-US" altLang="es-ES" sz="1900" dirty="0">
                <a:latin typeface="+mn-lt"/>
              </a:rPr>
              <a:t> con sus </a:t>
            </a:r>
            <a:r>
              <a:rPr lang="en-US" altLang="es-ES" sz="1900" b="1" dirty="0" err="1">
                <a:latin typeface="+mn-lt"/>
              </a:rPr>
              <a:t>sentimientos</a:t>
            </a:r>
            <a:r>
              <a:rPr lang="en-US" altLang="es-ES" sz="1900" dirty="0">
                <a:latin typeface="+mn-lt"/>
              </a:rPr>
              <a:t>. </a:t>
            </a:r>
          </a:p>
          <a:p>
            <a:pPr>
              <a:lnSpc>
                <a:spcPct val="90000"/>
              </a:lnSpc>
              <a:spcAft>
                <a:spcPts val="600"/>
              </a:spcAft>
            </a:pPr>
            <a:r>
              <a:rPr lang="en-US" altLang="es-ES" sz="1900" b="1" dirty="0" err="1">
                <a:latin typeface="+mn-lt"/>
              </a:rPr>
              <a:t>Depende</a:t>
            </a:r>
            <a:r>
              <a:rPr lang="en-US" altLang="es-ES" sz="1900" b="1" dirty="0">
                <a:latin typeface="+mn-lt"/>
              </a:rPr>
              <a:t> de </a:t>
            </a:r>
            <a:r>
              <a:rPr lang="en-US" altLang="es-ES" sz="1900" b="1" dirty="0" err="1">
                <a:latin typeface="+mn-lt"/>
              </a:rPr>
              <a:t>nosotros</a:t>
            </a:r>
            <a:r>
              <a:rPr lang="en-US" altLang="es-ES" sz="1900" b="1" dirty="0">
                <a:latin typeface="+mn-lt"/>
              </a:rPr>
              <a:t> </a:t>
            </a:r>
            <a:r>
              <a:rPr lang="en-US" altLang="es-ES" sz="1900" b="1" dirty="0" err="1">
                <a:latin typeface="+mn-lt"/>
              </a:rPr>
              <a:t>trascender</a:t>
            </a:r>
            <a:r>
              <a:rPr lang="en-US" altLang="es-ES" sz="1900" b="1" dirty="0">
                <a:latin typeface="+mn-lt"/>
              </a:rPr>
              <a:t> los </a:t>
            </a:r>
            <a:r>
              <a:rPr lang="en-US" altLang="es-ES" sz="1900" b="1" dirty="0" err="1">
                <a:latin typeface="+mn-lt"/>
              </a:rPr>
              <a:t>sentimientos</a:t>
            </a:r>
            <a:r>
              <a:rPr lang="en-US" altLang="es-ES" sz="1900" b="1" dirty="0">
                <a:latin typeface="+mn-lt"/>
              </a:rPr>
              <a:t> para </a:t>
            </a:r>
            <a:r>
              <a:rPr lang="en-US" altLang="es-ES" sz="1900" b="1" dirty="0" err="1">
                <a:latin typeface="+mn-lt"/>
              </a:rPr>
              <a:t>lograr</a:t>
            </a:r>
            <a:r>
              <a:rPr lang="en-US" altLang="es-ES" sz="1900" b="1" dirty="0">
                <a:latin typeface="+mn-lt"/>
              </a:rPr>
              <a:t> </a:t>
            </a:r>
            <a:r>
              <a:rPr lang="en-US" altLang="es-ES" sz="1900" b="1" dirty="0" err="1">
                <a:latin typeface="+mn-lt"/>
              </a:rPr>
              <a:t>obtener</a:t>
            </a:r>
            <a:r>
              <a:rPr lang="en-US" altLang="es-ES" sz="1900" b="1" dirty="0">
                <a:latin typeface="+mn-lt"/>
              </a:rPr>
              <a:t> los </a:t>
            </a:r>
            <a:r>
              <a:rPr lang="en-US" altLang="es-ES" sz="1900" b="1" dirty="0" err="1">
                <a:latin typeface="+mn-lt"/>
              </a:rPr>
              <a:t>hechos</a:t>
            </a:r>
            <a:r>
              <a:rPr lang="en-US" altLang="es-ES" sz="1900" b="1" dirty="0">
                <a:latin typeface="+mn-lt"/>
              </a:rPr>
              <a:t> que </a:t>
            </a:r>
            <a:r>
              <a:rPr lang="en-US" altLang="es-ES" sz="1900" b="1" dirty="0" err="1">
                <a:latin typeface="+mn-lt"/>
              </a:rPr>
              <a:t>necesite</a:t>
            </a:r>
            <a:r>
              <a:rPr lang="en-US" altLang="es-ES" sz="1900" b="1" dirty="0">
                <a:latin typeface="+mn-lt"/>
              </a:rPr>
              <a:t> para </a:t>
            </a:r>
            <a:r>
              <a:rPr lang="en-US" altLang="es-ES" sz="1900" b="1" dirty="0" err="1">
                <a:latin typeface="+mn-lt"/>
              </a:rPr>
              <a:t>solucionar</a:t>
            </a:r>
            <a:r>
              <a:rPr lang="en-US" altLang="es-ES" sz="1900" b="1" dirty="0">
                <a:latin typeface="+mn-lt"/>
              </a:rPr>
              <a:t> el </a:t>
            </a:r>
            <a:r>
              <a:rPr lang="en-US" altLang="es-ES" sz="1900" b="1" dirty="0" err="1">
                <a:latin typeface="+mn-lt"/>
              </a:rPr>
              <a:t>problema</a:t>
            </a:r>
            <a:r>
              <a:rPr lang="en-US" altLang="es-ES" sz="1900" dirty="0">
                <a:latin typeface="+mn-lt"/>
              </a:rPr>
              <a:t>. </a:t>
            </a:r>
            <a:br>
              <a:rPr lang="en-US" altLang="es-ES" sz="1900" dirty="0">
                <a:latin typeface="+mn-lt"/>
              </a:rPr>
            </a:br>
            <a:br>
              <a:rPr lang="en-US" altLang="es-ES" sz="1900" dirty="0">
                <a:latin typeface="+mn-lt"/>
              </a:rPr>
            </a:br>
            <a:r>
              <a:rPr lang="en-US" altLang="es-ES" sz="1900" dirty="0">
                <a:latin typeface="+mn-lt"/>
              </a:rPr>
              <a:t>Al </a:t>
            </a:r>
            <a:r>
              <a:rPr lang="en-US" altLang="es-ES" sz="1900" dirty="0" err="1">
                <a:latin typeface="+mn-lt"/>
              </a:rPr>
              <a:t>tratar</a:t>
            </a:r>
            <a:r>
              <a:rPr lang="en-US" altLang="es-ES" sz="1900" dirty="0">
                <a:latin typeface="+mn-lt"/>
              </a:rPr>
              <a:t> con </a:t>
            </a:r>
            <a:r>
              <a:rPr lang="en-US" altLang="es-ES" sz="1900" dirty="0" err="1">
                <a:latin typeface="+mn-lt"/>
              </a:rPr>
              <a:t>este</a:t>
            </a:r>
            <a:r>
              <a:rPr lang="en-US" altLang="es-ES" sz="1900" dirty="0">
                <a:latin typeface="+mn-lt"/>
              </a:rPr>
              <a:t> </a:t>
            </a:r>
            <a:r>
              <a:rPr lang="en-US" altLang="es-ES" sz="1900" dirty="0" err="1">
                <a:latin typeface="+mn-lt"/>
              </a:rPr>
              <a:t>tipo</a:t>
            </a:r>
            <a:r>
              <a:rPr lang="en-US" altLang="es-ES" sz="1900" dirty="0">
                <a:latin typeface="+mn-lt"/>
              </a:rPr>
              <a:t> de personas, no </a:t>
            </a:r>
            <a:r>
              <a:rPr lang="en-US" altLang="es-ES" sz="1900" dirty="0" err="1">
                <a:latin typeface="+mn-lt"/>
              </a:rPr>
              <a:t>niegue</a:t>
            </a:r>
            <a:r>
              <a:rPr lang="en-US" altLang="es-ES" sz="1900" dirty="0">
                <a:latin typeface="+mn-lt"/>
              </a:rPr>
              <a:t> </a:t>
            </a:r>
            <a:r>
              <a:rPr lang="en-US" altLang="es-ES" sz="1900" dirty="0" err="1">
                <a:latin typeface="+mn-lt"/>
              </a:rPr>
              <a:t>su</a:t>
            </a:r>
            <a:r>
              <a:rPr lang="en-US" altLang="es-ES" sz="1900" dirty="0">
                <a:latin typeface="+mn-lt"/>
              </a:rPr>
              <a:t> </a:t>
            </a:r>
            <a:r>
              <a:rPr lang="en-US" altLang="es-ES" sz="1900" dirty="0" err="1">
                <a:latin typeface="+mn-lt"/>
              </a:rPr>
              <a:t>enojo</a:t>
            </a:r>
            <a:r>
              <a:rPr lang="en-US" altLang="es-ES" sz="1900" dirty="0">
                <a:latin typeface="+mn-lt"/>
              </a:rPr>
              <a:t>, </a:t>
            </a:r>
            <a:r>
              <a:rPr lang="en-US" altLang="es-ES" sz="1900" dirty="0" err="1">
                <a:latin typeface="+mn-lt"/>
              </a:rPr>
              <a:t>diciendole</a:t>
            </a:r>
            <a:r>
              <a:rPr lang="en-US" altLang="es-ES" sz="1900" dirty="0">
                <a:latin typeface="+mn-lt"/>
              </a:rPr>
              <a:t>: "No hay </a:t>
            </a:r>
            <a:r>
              <a:rPr lang="en-US" altLang="es-ES" sz="1900" dirty="0" err="1">
                <a:latin typeface="+mn-lt"/>
              </a:rPr>
              <a:t>motivo</a:t>
            </a:r>
            <a:r>
              <a:rPr lang="en-US" altLang="es-ES" sz="1900" dirty="0">
                <a:latin typeface="+mn-lt"/>
              </a:rPr>
              <a:t> para </a:t>
            </a:r>
            <a:r>
              <a:rPr lang="en-US" altLang="es-ES" sz="1900" dirty="0" err="1">
                <a:latin typeface="+mn-lt"/>
              </a:rPr>
              <a:t>enojarse</a:t>
            </a:r>
            <a:r>
              <a:rPr lang="en-US" altLang="es-ES" sz="1900" dirty="0">
                <a:latin typeface="+mn-lt"/>
              </a:rPr>
              <a:t>" </a:t>
            </a:r>
            <a:r>
              <a:rPr lang="en-US" altLang="es-ES" sz="1900" dirty="0" err="1">
                <a:latin typeface="+mn-lt"/>
              </a:rPr>
              <a:t>sólo</a:t>
            </a:r>
            <a:r>
              <a:rPr lang="en-US" altLang="es-ES" sz="1900" dirty="0">
                <a:latin typeface="+mn-lt"/>
              </a:rPr>
              <a:t> lo </a:t>
            </a:r>
            <a:r>
              <a:rPr lang="en-US" altLang="es-ES" sz="1900" dirty="0" err="1">
                <a:latin typeface="+mn-lt"/>
              </a:rPr>
              <a:t>enojará</a:t>
            </a:r>
            <a:r>
              <a:rPr lang="en-US" altLang="es-ES" sz="1900" dirty="0">
                <a:latin typeface="+mn-lt"/>
              </a:rPr>
              <a:t> </a:t>
            </a:r>
            <a:r>
              <a:rPr lang="en-US" altLang="es-ES" sz="1900" dirty="0" err="1">
                <a:latin typeface="+mn-lt"/>
              </a:rPr>
              <a:t>más</a:t>
            </a:r>
            <a:r>
              <a:rPr lang="en-US" altLang="es-ES" sz="1900" dirty="0">
                <a:latin typeface="+mn-lt"/>
              </a:rPr>
              <a:t>. </a:t>
            </a:r>
          </a:p>
          <a:p>
            <a:pPr>
              <a:lnSpc>
                <a:spcPct val="90000"/>
              </a:lnSpc>
              <a:spcAft>
                <a:spcPts val="600"/>
              </a:spcAft>
            </a:pPr>
            <a:r>
              <a:rPr lang="en-US" altLang="es-ES" sz="1900" dirty="0">
                <a:latin typeface="+mn-lt"/>
              </a:rPr>
              <a:t> </a:t>
            </a:r>
          </a:p>
        </p:txBody>
      </p:sp>
      <p:cxnSp>
        <p:nvCxnSpPr>
          <p:cNvPr id="83" name="Straight Connector 8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410" name="3 Marcador de número de diapositiva">
            <a:extLst>
              <a:ext uri="{FF2B5EF4-FFF2-40B4-BE49-F238E27FC236}">
                <a16:creationId xmlns:a16="http://schemas.microsoft.com/office/drawing/2014/main" id="{777DA3E3-21AD-B943-8873-90B86B1EB795}"/>
              </a:ext>
            </a:extLst>
          </p:cNvPr>
          <p:cNvSpPr>
            <a:spLocks noGrp="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C1771ADB-EF1D-8742-9FF4-87ABECAC69CC}" type="slidenum">
              <a:rPr lang="en-US" altLang="es-ES" smtClean="0">
                <a:solidFill>
                  <a:schemeClr val="tx1">
                    <a:tint val="75000"/>
                  </a:schemeClr>
                </a:solidFill>
                <a:latin typeface="+mn-lt"/>
              </a:rPr>
              <a:pPr>
                <a:spcAft>
                  <a:spcPts val="600"/>
                </a:spcAft>
              </a:pPr>
              <a:t>27</a:t>
            </a:fld>
            <a:endParaRPr lang="en-US" altLang="es-ES">
              <a:solidFill>
                <a:schemeClr val="tx1">
                  <a:tint val="75000"/>
                </a:schemeClr>
              </a:solidFill>
              <a:latin typeface="+mn-lt"/>
            </a:endParaRPr>
          </a:p>
        </p:txBody>
      </p:sp>
    </p:spTree>
    <p:extLst>
      <p:ext uri="{BB962C8B-B14F-4D97-AF65-F5344CB8AC3E}">
        <p14:creationId xmlns:p14="http://schemas.microsoft.com/office/powerpoint/2010/main" val="25570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77" name="Rectangle 7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22AE3B97-B74B-D84F-8994-36B5859F9F5A}"/>
              </a:ext>
            </a:extLst>
          </p:cNvPr>
          <p:cNvSpPr txBox="1"/>
          <p:nvPr/>
        </p:nvSpPr>
        <p:spPr>
          <a:xfrm>
            <a:off x="1178848" y="248083"/>
            <a:ext cx="9849751" cy="134967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s-ES" sz="4200" kern="1200" dirty="0">
                <a:solidFill>
                  <a:schemeClr val="tx1"/>
                </a:solidFill>
                <a:latin typeface="+mj-lt"/>
                <a:ea typeface="+mj-ea"/>
                <a:cs typeface="+mj-cs"/>
              </a:rPr>
              <a:t> </a:t>
            </a:r>
            <a:r>
              <a:rPr lang="en-US" altLang="es-ES" sz="4200" kern="1200" dirty="0" err="1">
                <a:solidFill>
                  <a:schemeClr val="tx1"/>
                </a:solidFill>
                <a:latin typeface="+mj-lt"/>
                <a:ea typeface="+mj-ea"/>
                <a:cs typeface="+mj-cs"/>
              </a:rPr>
              <a:t>Algunas</a:t>
            </a:r>
            <a:r>
              <a:rPr lang="en-US" altLang="es-ES" sz="4200" kern="1200" dirty="0">
                <a:solidFill>
                  <a:schemeClr val="tx1"/>
                </a:solidFill>
                <a:latin typeface="+mj-lt"/>
                <a:ea typeface="+mj-ea"/>
                <a:cs typeface="+mj-cs"/>
              </a:rPr>
              <a:t> de las </a:t>
            </a:r>
            <a:r>
              <a:rPr lang="en-US" altLang="es-ES" sz="4200" kern="1200" dirty="0" err="1">
                <a:solidFill>
                  <a:schemeClr val="tx1"/>
                </a:solidFill>
                <a:latin typeface="+mj-lt"/>
                <a:ea typeface="+mj-ea"/>
                <a:cs typeface="+mj-cs"/>
              </a:rPr>
              <a:t>formas</a:t>
            </a:r>
            <a:r>
              <a:rPr lang="en-US" altLang="es-ES" sz="4200" kern="1200" dirty="0">
                <a:solidFill>
                  <a:schemeClr val="tx1"/>
                </a:solidFill>
                <a:latin typeface="+mj-lt"/>
                <a:ea typeface="+mj-ea"/>
                <a:cs typeface="+mj-cs"/>
              </a:rPr>
              <a:t> de </a:t>
            </a:r>
            <a:r>
              <a:rPr lang="en-US" altLang="es-ES" sz="4200" kern="1200" dirty="0" err="1">
                <a:solidFill>
                  <a:schemeClr val="tx1"/>
                </a:solidFill>
                <a:latin typeface="+mj-lt"/>
                <a:ea typeface="+mj-ea"/>
                <a:cs typeface="+mj-cs"/>
              </a:rPr>
              <a:t>tranquilizar</a:t>
            </a:r>
            <a:r>
              <a:rPr lang="en-US" altLang="es-ES" sz="4200" kern="1200" dirty="0">
                <a:solidFill>
                  <a:schemeClr val="tx1"/>
                </a:solidFill>
                <a:latin typeface="+mj-lt"/>
                <a:ea typeface="+mj-ea"/>
                <a:cs typeface="+mj-cs"/>
              </a:rPr>
              <a:t> a una persona </a:t>
            </a:r>
            <a:r>
              <a:rPr lang="en-US" altLang="es-ES" sz="4200" kern="1200" dirty="0" err="1">
                <a:solidFill>
                  <a:schemeClr val="tx1"/>
                </a:solidFill>
                <a:latin typeface="+mj-lt"/>
                <a:ea typeface="+mj-ea"/>
                <a:cs typeface="+mj-cs"/>
              </a:rPr>
              <a:t>enojada</a:t>
            </a:r>
            <a:r>
              <a:rPr lang="en-US" altLang="es-ES" sz="4200" kern="1200" dirty="0">
                <a:solidFill>
                  <a:schemeClr val="tx1"/>
                </a:solidFill>
                <a:latin typeface="+mj-lt"/>
                <a:ea typeface="+mj-ea"/>
                <a:cs typeface="+mj-cs"/>
              </a:rPr>
              <a:t> son: </a:t>
            </a:r>
            <a:endParaRPr lang="en-US" sz="4200" kern="1200" dirty="0">
              <a:solidFill>
                <a:schemeClr val="tx1"/>
              </a:solidFill>
              <a:latin typeface="+mj-lt"/>
              <a:ea typeface="+mj-ea"/>
              <a:cs typeface="+mj-cs"/>
            </a:endParaRPr>
          </a:p>
        </p:txBody>
      </p:sp>
      <p:sp>
        <p:nvSpPr>
          <p:cNvPr id="18437" name="415758 CuadroTexto">
            <a:extLst>
              <a:ext uri="{FF2B5EF4-FFF2-40B4-BE49-F238E27FC236}">
                <a16:creationId xmlns:a16="http://schemas.microsoft.com/office/drawing/2014/main" id="{A9DB9A9B-26DB-C344-B6B3-F5F0F31A34ED}"/>
              </a:ext>
            </a:extLst>
          </p:cNvPr>
          <p:cNvSpPr txBox="1">
            <a:spLocks noChangeArrowheads="1"/>
          </p:cNvSpPr>
          <p:nvPr/>
        </p:nvSpPr>
        <p:spPr bwMode="auto">
          <a:xfrm>
            <a:off x="1432648" y="1705823"/>
            <a:ext cx="9849751" cy="30321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Aft>
                <a:spcPts val="600"/>
              </a:spcAft>
            </a:pPr>
            <a:br>
              <a:rPr lang="en-US" altLang="es-ES" sz="2000" dirty="0">
                <a:latin typeface="+mn-lt"/>
              </a:rPr>
            </a:br>
            <a:r>
              <a:rPr lang="en-US" altLang="es-ES" sz="2000" dirty="0">
                <a:latin typeface="+mn-lt"/>
              </a:rPr>
              <a:t>- </a:t>
            </a:r>
            <a:r>
              <a:rPr lang="en-US" altLang="es-ES" sz="2000" dirty="0" err="1">
                <a:latin typeface="+mn-lt"/>
              </a:rPr>
              <a:t>Mantenga</a:t>
            </a:r>
            <a:r>
              <a:rPr lang="en-US" altLang="es-ES" sz="2000" dirty="0">
                <a:latin typeface="+mn-lt"/>
              </a:rPr>
              <a:t> el control.</a:t>
            </a:r>
          </a:p>
          <a:p>
            <a:pPr>
              <a:lnSpc>
                <a:spcPct val="90000"/>
              </a:lnSpc>
              <a:spcAft>
                <a:spcPts val="600"/>
              </a:spcAft>
            </a:pPr>
            <a:endParaRPr lang="en-US" altLang="es-ES" sz="2000" dirty="0">
              <a:latin typeface="+mn-lt"/>
            </a:endParaRPr>
          </a:p>
          <a:p>
            <a:pPr marL="342900" indent="-342900">
              <a:lnSpc>
                <a:spcPct val="90000"/>
              </a:lnSpc>
              <a:spcAft>
                <a:spcPts val="600"/>
              </a:spcAft>
              <a:buFontTx/>
              <a:buChar char="-"/>
            </a:pPr>
            <a:r>
              <a:rPr lang="en-US" altLang="es-ES" sz="2000" dirty="0">
                <a:latin typeface="+mn-lt"/>
              </a:rPr>
              <a:t>No se involucre </a:t>
            </a:r>
            <a:r>
              <a:rPr lang="en-US" altLang="es-ES" sz="2000" dirty="0" err="1">
                <a:latin typeface="+mn-lt"/>
              </a:rPr>
              <a:t>emocionalmente</a:t>
            </a:r>
            <a:r>
              <a:rPr lang="en-US" altLang="es-ES" sz="2000" dirty="0">
                <a:latin typeface="+mn-lt"/>
              </a:rPr>
              <a:t>.</a:t>
            </a:r>
          </a:p>
          <a:p>
            <a:pPr marL="342900" indent="-342900">
              <a:lnSpc>
                <a:spcPct val="90000"/>
              </a:lnSpc>
              <a:spcAft>
                <a:spcPts val="600"/>
              </a:spcAft>
              <a:buFontTx/>
              <a:buChar char="-"/>
            </a:pPr>
            <a:r>
              <a:rPr lang="en-US" altLang="es-ES" sz="2000" dirty="0" err="1">
                <a:latin typeface="+mn-lt"/>
              </a:rPr>
              <a:t>Ayude</a:t>
            </a:r>
            <a:r>
              <a:rPr lang="en-US" altLang="es-ES" sz="2000" dirty="0">
                <a:latin typeface="+mn-lt"/>
              </a:rPr>
              <a:t> a que la persona se </a:t>
            </a:r>
            <a:r>
              <a:rPr lang="en-US" altLang="es-ES" sz="2000" dirty="0" err="1">
                <a:latin typeface="+mn-lt"/>
              </a:rPr>
              <a:t>sobreponga</a:t>
            </a:r>
            <a:r>
              <a:rPr lang="en-US" altLang="es-ES" sz="2000" dirty="0">
                <a:latin typeface="+mn-lt"/>
              </a:rPr>
              <a:t> a </a:t>
            </a:r>
            <a:r>
              <a:rPr lang="en-US" altLang="es-ES" sz="2000" dirty="0" err="1">
                <a:latin typeface="+mn-lt"/>
              </a:rPr>
              <a:t>su</a:t>
            </a:r>
            <a:r>
              <a:rPr lang="en-US" altLang="es-ES" sz="2000" dirty="0">
                <a:latin typeface="+mn-lt"/>
              </a:rPr>
              <a:t> </a:t>
            </a:r>
            <a:r>
              <a:rPr lang="en-US" altLang="es-ES" sz="2000" dirty="0" err="1">
                <a:latin typeface="+mn-lt"/>
              </a:rPr>
              <a:t>enojo</a:t>
            </a:r>
            <a:endParaRPr lang="en-US" altLang="es-ES" sz="2000" dirty="0">
              <a:latin typeface="+mn-lt"/>
            </a:endParaRPr>
          </a:p>
          <a:p>
            <a:pPr marL="342900" indent="-342900">
              <a:lnSpc>
                <a:spcPct val="90000"/>
              </a:lnSpc>
              <a:spcAft>
                <a:spcPts val="600"/>
              </a:spcAft>
              <a:buFontTx/>
              <a:buChar char="-"/>
            </a:pPr>
            <a:r>
              <a:rPr lang="en-US" altLang="es-ES" sz="2000" dirty="0">
                <a:latin typeface="+mn-lt"/>
              </a:rPr>
              <a:t>No </a:t>
            </a:r>
            <a:r>
              <a:rPr lang="en-US" altLang="es-ES" sz="2000" dirty="0" err="1">
                <a:latin typeface="+mn-lt"/>
              </a:rPr>
              <a:t>haga</a:t>
            </a:r>
            <a:r>
              <a:rPr lang="en-US" altLang="es-ES" sz="2000" dirty="0">
                <a:latin typeface="+mn-lt"/>
              </a:rPr>
              <a:t> </a:t>
            </a:r>
            <a:r>
              <a:rPr lang="en-US" altLang="es-ES" sz="2000" dirty="0" err="1">
                <a:latin typeface="+mn-lt"/>
              </a:rPr>
              <a:t>promesas</a:t>
            </a:r>
            <a:r>
              <a:rPr lang="en-US" altLang="es-ES" sz="2000" dirty="0">
                <a:latin typeface="+mn-lt"/>
              </a:rPr>
              <a:t> que no </a:t>
            </a:r>
            <a:r>
              <a:rPr lang="en-US" altLang="es-ES" sz="2000" dirty="0" err="1">
                <a:latin typeface="+mn-lt"/>
              </a:rPr>
              <a:t>pueda</a:t>
            </a:r>
            <a:r>
              <a:rPr lang="en-US" altLang="es-ES" sz="2000" dirty="0">
                <a:latin typeface="+mn-lt"/>
              </a:rPr>
              <a:t> </a:t>
            </a:r>
            <a:r>
              <a:rPr lang="en-US" altLang="es-ES" sz="2000" dirty="0" err="1">
                <a:latin typeface="+mn-lt"/>
              </a:rPr>
              <a:t>cumplir</a:t>
            </a:r>
            <a:r>
              <a:rPr lang="en-US" altLang="es-ES" sz="2000" dirty="0">
                <a:latin typeface="+mn-lt"/>
              </a:rPr>
              <a:t>. </a:t>
            </a:r>
          </a:p>
          <a:p>
            <a:pPr marL="342900" indent="-342900">
              <a:lnSpc>
                <a:spcPct val="90000"/>
              </a:lnSpc>
              <a:spcAft>
                <a:spcPts val="600"/>
              </a:spcAft>
              <a:buFontTx/>
              <a:buChar char="-"/>
            </a:pPr>
            <a:r>
              <a:rPr lang="en-US" altLang="es-ES" sz="2000" dirty="0" err="1">
                <a:latin typeface="+mn-lt"/>
              </a:rPr>
              <a:t>Ponga</a:t>
            </a:r>
            <a:r>
              <a:rPr lang="en-US" altLang="es-ES" sz="2000" dirty="0">
                <a:latin typeface="+mn-lt"/>
              </a:rPr>
              <a:t> </a:t>
            </a:r>
            <a:r>
              <a:rPr lang="en-US" altLang="es-ES" sz="2000" dirty="0" err="1">
                <a:latin typeface="+mn-lt"/>
              </a:rPr>
              <a:t>más</a:t>
            </a:r>
            <a:r>
              <a:rPr lang="en-US" altLang="es-ES" sz="2000" dirty="0">
                <a:latin typeface="+mn-lt"/>
              </a:rPr>
              <a:t> </a:t>
            </a:r>
            <a:r>
              <a:rPr lang="en-US" altLang="es-ES" sz="2000" dirty="0" err="1">
                <a:latin typeface="+mn-lt"/>
              </a:rPr>
              <a:t>atención</a:t>
            </a:r>
            <a:r>
              <a:rPr lang="en-US" altLang="es-ES" sz="2000" dirty="0">
                <a:latin typeface="+mn-lt"/>
              </a:rPr>
              <a:t> </a:t>
            </a:r>
            <a:r>
              <a:rPr lang="en-US" altLang="es-ES" sz="2000" dirty="0" err="1">
                <a:latin typeface="+mn-lt"/>
              </a:rPr>
              <a:t>en</a:t>
            </a:r>
            <a:r>
              <a:rPr lang="en-US" altLang="es-ES" sz="2000" dirty="0">
                <a:latin typeface="+mn-lt"/>
              </a:rPr>
              <a:t> lo que </a:t>
            </a:r>
            <a:r>
              <a:rPr lang="en-US" altLang="es-ES" sz="2000" dirty="0" err="1">
                <a:latin typeface="+mn-lt"/>
              </a:rPr>
              <a:t>puede</a:t>
            </a:r>
            <a:r>
              <a:rPr lang="en-US" altLang="es-ES" sz="2000" dirty="0">
                <a:latin typeface="+mn-lt"/>
              </a:rPr>
              <a:t> y no </a:t>
            </a:r>
            <a:r>
              <a:rPr lang="en-US" altLang="es-ES" sz="2000" dirty="0" err="1">
                <a:latin typeface="+mn-lt"/>
              </a:rPr>
              <a:t>en</a:t>
            </a:r>
            <a:r>
              <a:rPr lang="en-US" altLang="es-ES" sz="2000" dirty="0">
                <a:latin typeface="+mn-lt"/>
              </a:rPr>
              <a:t> lo que no es  </a:t>
            </a:r>
            <a:r>
              <a:rPr lang="en-US" altLang="es-ES" sz="2000" dirty="0" err="1">
                <a:latin typeface="+mn-lt"/>
              </a:rPr>
              <a:t>posible</a:t>
            </a:r>
            <a:r>
              <a:rPr lang="en-US" altLang="es-ES" sz="2000" dirty="0">
                <a:latin typeface="+mn-lt"/>
              </a:rPr>
              <a:t> responder. </a:t>
            </a:r>
          </a:p>
          <a:p>
            <a:pPr marL="342900" indent="-342900">
              <a:lnSpc>
                <a:spcPct val="90000"/>
              </a:lnSpc>
              <a:spcAft>
                <a:spcPts val="600"/>
              </a:spcAft>
              <a:buFontTx/>
              <a:buChar char="-"/>
            </a:pPr>
            <a:r>
              <a:rPr lang="en-US" altLang="es-ES" sz="2000" dirty="0" err="1">
                <a:latin typeface="+mn-lt"/>
              </a:rPr>
              <a:t>Pregúntele</a:t>
            </a:r>
            <a:r>
              <a:rPr lang="en-US" altLang="es-ES" sz="2000" dirty="0">
                <a:latin typeface="+mn-lt"/>
              </a:rPr>
              <a:t> a la persona </a:t>
            </a:r>
            <a:r>
              <a:rPr lang="en-US" altLang="es-ES" sz="2000" dirty="0" err="1">
                <a:latin typeface="+mn-lt"/>
              </a:rPr>
              <a:t>cómo</a:t>
            </a:r>
            <a:r>
              <a:rPr lang="en-US" altLang="es-ES" sz="2000" dirty="0">
                <a:latin typeface="+mn-lt"/>
              </a:rPr>
              <a:t> le </a:t>
            </a:r>
            <a:r>
              <a:rPr lang="en-US" altLang="es-ES" sz="2000" dirty="0" err="1">
                <a:latin typeface="+mn-lt"/>
              </a:rPr>
              <a:t>agradaría</a:t>
            </a:r>
            <a:r>
              <a:rPr lang="en-US" altLang="es-ES" sz="2000" dirty="0">
                <a:latin typeface="+mn-lt"/>
              </a:rPr>
              <a:t> que se </a:t>
            </a:r>
            <a:r>
              <a:rPr lang="en-US" altLang="es-ES" sz="2000" dirty="0" err="1">
                <a:latin typeface="+mn-lt"/>
              </a:rPr>
              <a:t>solucionara</a:t>
            </a:r>
            <a:r>
              <a:rPr lang="en-US" altLang="es-ES" sz="2000" dirty="0">
                <a:latin typeface="+mn-lt"/>
              </a:rPr>
              <a:t> </a:t>
            </a:r>
            <a:r>
              <a:rPr lang="en-US" altLang="es-ES" sz="2000" dirty="0" err="1">
                <a:latin typeface="+mn-lt"/>
              </a:rPr>
              <a:t>su</a:t>
            </a:r>
            <a:r>
              <a:rPr lang="en-US" altLang="es-ES" sz="2000" dirty="0">
                <a:latin typeface="+mn-lt"/>
              </a:rPr>
              <a:t>    </a:t>
            </a:r>
            <a:r>
              <a:rPr lang="en-US" altLang="es-ES" sz="2000" dirty="0" err="1">
                <a:latin typeface="+mn-lt"/>
              </a:rPr>
              <a:t>problema</a:t>
            </a:r>
            <a:r>
              <a:rPr lang="en-US" altLang="es-ES" sz="2000" dirty="0">
                <a:latin typeface="+mn-lt"/>
              </a:rPr>
              <a:t>.</a:t>
            </a:r>
            <a:br>
              <a:rPr lang="en-US" altLang="es-ES" sz="2000" dirty="0">
                <a:latin typeface="+mn-lt"/>
              </a:rPr>
            </a:br>
            <a:br>
              <a:rPr lang="en-US" altLang="es-ES" sz="2000" dirty="0">
                <a:latin typeface="+mn-lt"/>
              </a:rPr>
            </a:br>
            <a:r>
              <a:rPr lang="en-US" altLang="es-ES" sz="2000" b="1" dirty="0">
                <a:latin typeface="+mn-lt"/>
              </a:rPr>
              <a:t> </a:t>
            </a:r>
            <a:endParaRPr lang="en-US" altLang="es-ES" sz="2000" dirty="0">
              <a:latin typeface="+mn-lt"/>
            </a:endParaRPr>
          </a:p>
        </p:txBody>
      </p:sp>
      <p:sp>
        <p:nvSpPr>
          <p:cNvPr id="18434" name="3 Marcador de número de diapositiva">
            <a:extLst>
              <a:ext uri="{FF2B5EF4-FFF2-40B4-BE49-F238E27FC236}">
                <a16:creationId xmlns:a16="http://schemas.microsoft.com/office/drawing/2014/main" id="{4D499BA2-90FF-E04C-8F62-881FFA08784D}"/>
              </a:ext>
            </a:extLst>
          </p:cNvPr>
          <p:cNvSpPr>
            <a:spLocks noGrp="1"/>
          </p:cNvSpPr>
          <p:nvPr>
            <p:ph type="sldNum" sz="quarter" idx="12"/>
          </p:nvPr>
        </p:nvSpPr>
        <p:spPr bwMode="auto">
          <a:xfrm>
            <a:off x="8610600" y="6492240"/>
            <a:ext cx="252211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55269A84-06EC-C146-ACC2-FEF0563C4C17}" type="slidenum">
              <a:rPr lang="en-US" altLang="es-ES">
                <a:solidFill>
                  <a:schemeClr val="tx1">
                    <a:tint val="75000"/>
                  </a:schemeClr>
                </a:solidFill>
                <a:latin typeface="+mn-lt"/>
              </a:rPr>
              <a:pPr>
                <a:spcAft>
                  <a:spcPts val="600"/>
                </a:spcAft>
              </a:pPr>
              <a:t>28</a:t>
            </a:fld>
            <a:endParaRPr lang="en-US" altLang="es-ES">
              <a:solidFill>
                <a:schemeClr val="tx1">
                  <a:tint val="75000"/>
                </a:schemeClr>
              </a:solidFill>
              <a:latin typeface="+mn-lt"/>
            </a:endParaRPr>
          </a:p>
        </p:txBody>
      </p:sp>
    </p:spTree>
    <p:extLst>
      <p:ext uri="{BB962C8B-B14F-4D97-AF65-F5344CB8AC3E}">
        <p14:creationId xmlns:p14="http://schemas.microsoft.com/office/powerpoint/2010/main" val="448682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D96A7C6C-3FAC-BF4B-9C41-0F8B8D90C591}"/>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El </a:t>
            </a:r>
            <a:r>
              <a:rPr lang="en-US" sz="4800" kern="1200" dirty="0" err="1">
                <a:solidFill>
                  <a:schemeClr val="tx1"/>
                </a:solidFill>
                <a:latin typeface="+mj-lt"/>
                <a:ea typeface="+mj-ea"/>
                <a:cs typeface="+mj-cs"/>
              </a:rPr>
              <a:t>discutidor</a:t>
            </a:r>
            <a:r>
              <a:rPr lang="en-US" sz="4800" kern="1200" dirty="0">
                <a:solidFill>
                  <a:schemeClr val="tx1"/>
                </a:solidFill>
                <a:latin typeface="+mj-lt"/>
                <a:ea typeface="+mj-ea"/>
                <a:cs typeface="+mj-cs"/>
              </a:rPr>
              <a:t>: </a:t>
            </a:r>
          </a:p>
        </p:txBody>
      </p:sp>
      <p:sp>
        <p:nvSpPr>
          <p:cNvPr id="19460" name="416781 CuadroTexto">
            <a:extLst>
              <a:ext uri="{FF2B5EF4-FFF2-40B4-BE49-F238E27FC236}">
                <a16:creationId xmlns:a16="http://schemas.microsoft.com/office/drawing/2014/main" id="{60FFDB9B-A0CF-E846-9A07-FF1301E16065}"/>
              </a:ext>
            </a:extLst>
          </p:cNvPr>
          <p:cNvSpPr txBox="1">
            <a:spLocks noChangeArrowheads="1"/>
          </p:cNvSpPr>
          <p:nvPr/>
        </p:nvSpPr>
        <p:spPr bwMode="auto">
          <a:xfrm>
            <a:off x="1045028" y="3017522"/>
            <a:ext cx="9941319" cy="3124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Aft>
                <a:spcPts val="600"/>
              </a:spcAft>
            </a:pPr>
            <a:r>
              <a:rPr lang="en-US" altLang="es-ES" sz="1500" dirty="0" err="1">
                <a:latin typeface="+mn-lt"/>
              </a:rPr>
              <a:t>Estas</a:t>
            </a:r>
            <a:r>
              <a:rPr lang="en-US" altLang="es-ES" sz="1500" dirty="0">
                <a:latin typeface="+mn-lt"/>
              </a:rPr>
              <a:t> personas se </a:t>
            </a:r>
            <a:r>
              <a:rPr lang="en-US" altLang="es-ES" sz="1500" dirty="0" err="1">
                <a:latin typeface="+mn-lt"/>
              </a:rPr>
              <a:t>complacen</a:t>
            </a:r>
            <a:r>
              <a:rPr lang="en-US" altLang="es-ES" sz="1500" dirty="0">
                <a:latin typeface="+mn-lt"/>
              </a:rPr>
              <a:t> </a:t>
            </a:r>
            <a:r>
              <a:rPr lang="en-US" altLang="es-ES" sz="1500" dirty="0" err="1">
                <a:latin typeface="+mn-lt"/>
              </a:rPr>
              <a:t>en</a:t>
            </a:r>
            <a:r>
              <a:rPr lang="en-US" altLang="es-ES" sz="1500" dirty="0">
                <a:latin typeface="+mn-lt"/>
              </a:rPr>
              <a:t> las </a:t>
            </a:r>
            <a:r>
              <a:rPr lang="en-US" altLang="es-ES" sz="1500" dirty="0" err="1">
                <a:latin typeface="+mn-lt"/>
              </a:rPr>
              <a:t>discusiones</a:t>
            </a:r>
            <a:r>
              <a:rPr lang="en-US" altLang="es-ES" sz="1500" dirty="0">
                <a:latin typeface="+mn-lt"/>
              </a:rPr>
              <a:t>. </a:t>
            </a:r>
          </a:p>
          <a:p>
            <a:pPr indent="-228600">
              <a:lnSpc>
                <a:spcPct val="90000"/>
              </a:lnSpc>
              <a:spcAft>
                <a:spcPts val="600"/>
              </a:spcAft>
              <a:buFont typeface="Arial" panose="020B0604020202020204" pitchFamily="34" charset="0"/>
              <a:buChar char="•"/>
            </a:pPr>
            <a:endParaRPr lang="en-US" altLang="es-ES" sz="1500" dirty="0">
              <a:latin typeface="+mn-lt"/>
            </a:endParaRPr>
          </a:p>
          <a:p>
            <a:pPr>
              <a:lnSpc>
                <a:spcPct val="90000"/>
              </a:lnSpc>
              <a:spcAft>
                <a:spcPts val="600"/>
              </a:spcAft>
            </a:pPr>
            <a:r>
              <a:rPr lang="en-US" altLang="es-ES" sz="1500" dirty="0">
                <a:latin typeface="+mn-lt"/>
              </a:rPr>
              <a:t>Si </a:t>
            </a:r>
            <a:r>
              <a:rPr lang="en-US" altLang="es-ES" sz="1500" dirty="0" err="1">
                <a:latin typeface="+mn-lt"/>
              </a:rPr>
              <a:t>usted</a:t>
            </a:r>
            <a:r>
              <a:rPr lang="en-US" altLang="es-ES" sz="1500" dirty="0">
                <a:latin typeface="+mn-lt"/>
              </a:rPr>
              <a:t> les </a:t>
            </a:r>
            <a:r>
              <a:rPr lang="en-US" altLang="es-ES" sz="1500" dirty="0" err="1">
                <a:latin typeface="+mn-lt"/>
              </a:rPr>
              <a:t>asegura</a:t>
            </a:r>
            <a:r>
              <a:rPr lang="en-US" altLang="es-ES" sz="1500" dirty="0">
                <a:latin typeface="+mn-lt"/>
              </a:rPr>
              <a:t> que un jersey es </a:t>
            </a:r>
            <a:r>
              <a:rPr lang="en-US" altLang="es-ES" sz="1500" dirty="0" err="1">
                <a:latin typeface="+mn-lt"/>
              </a:rPr>
              <a:t>blanco</a:t>
            </a:r>
            <a:r>
              <a:rPr lang="en-US" altLang="es-ES" sz="1500" dirty="0">
                <a:latin typeface="+mn-lt"/>
              </a:rPr>
              <a:t>, </a:t>
            </a:r>
            <a:r>
              <a:rPr lang="en-US" altLang="es-ES" sz="1500" dirty="0" err="1">
                <a:latin typeface="+mn-lt"/>
              </a:rPr>
              <a:t>ellos</a:t>
            </a:r>
            <a:r>
              <a:rPr lang="en-US" altLang="es-ES" sz="1500" dirty="0">
                <a:latin typeface="+mn-lt"/>
              </a:rPr>
              <a:t> </a:t>
            </a:r>
            <a:r>
              <a:rPr lang="en-US" altLang="es-ES" sz="1500" dirty="0" err="1">
                <a:latin typeface="+mn-lt"/>
              </a:rPr>
              <a:t>dirán</a:t>
            </a:r>
            <a:r>
              <a:rPr lang="en-US" altLang="es-ES" sz="1500" dirty="0">
                <a:latin typeface="+mn-lt"/>
              </a:rPr>
              <a:t> que es </a:t>
            </a:r>
            <a:r>
              <a:rPr lang="en-US" altLang="es-ES" sz="1500" dirty="0" err="1">
                <a:latin typeface="+mn-lt"/>
              </a:rPr>
              <a:t>rojo</a:t>
            </a:r>
            <a:r>
              <a:rPr lang="en-US" altLang="es-ES" sz="1500" dirty="0">
                <a:latin typeface="+mn-lt"/>
              </a:rPr>
              <a:t>. Son </a:t>
            </a:r>
            <a:r>
              <a:rPr lang="en-US" altLang="es-ES" sz="1500" dirty="0" err="1">
                <a:latin typeface="+mn-lt"/>
              </a:rPr>
              <a:t>agresivos</a:t>
            </a:r>
            <a:r>
              <a:rPr lang="en-US" altLang="es-ES" sz="1500" dirty="0">
                <a:latin typeface="+mn-lt"/>
              </a:rPr>
              <a:t> y </a:t>
            </a:r>
            <a:r>
              <a:rPr lang="en-US" altLang="es-ES" sz="1500" dirty="0" err="1">
                <a:latin typeface="+mn-lt"/>
              </a:rPr>
              <a:t>probablemente</a:t>
            </a:r>
            <a:r>
              <a:rPr lang="en-US" altLang="es-ES" sz="1500" dirty="0">
                <a:latin typeface="+mn-lt"/>
              </a:rPr>
              <a:t> no </a:t>
            </a:r>
            <a:r>
              <a:rPr lang="en-US" altLang="es-ES" sz="1500" dirty="0" err="1">
                <a:latin typeface="+mn-lt"/>
              </a:rPr>
              <a:t>estén</a:t>
            </a:r>
            <a:r>
              <a:rPr lang="en-US" altLang="es-ES" sz="1500" dirty="0">
                <a:latin typeface="+mn-lt"/>
              </a:rPr>
              <a:t> de </a:t>
            </a:r>
            <a:r>
              <a:rPr lang="en-US" altLang="es-ES" sz="1500" dirty="0" err="1">
                <a:latin typeface="+mn-lt"/>
              </a:rPr>
              <a:t>acuerdo</a:t>
            </a:r>
            <a:r>
              <a:rPr lang="en-US" altLang="es-ES" sz="1500" dirty="0">
                <a:latin typeface="+mn-lt"/>
              </a:rPr>
              <a:t> o </a:t>
            </a:r>
            <a:r>
              <a:rPr lang="en-US" altLang="es-ES" sz="1500" dirty="0" err="1">
                <a:latin typeface="+mn-lt"/>
              </a:rPr>
              <a:t>discutan</a:t>
            </a:r>
            <a:r>
              <a:rPr lang="en-US" altLang="es-ES" sz="1500" dirty="0">
                <a:latin typeface="+mn-lt"/>
              </a:rPr>
              <a:t> </a:t>
            </a:r>
            <a:r>
              <a:rPr lang="en-US" altLang="es-ES" sz="1500" dirty="0" err="1">
                <a:latin typeface="+mn-lt"/>
              </a:rPr>
              <a:t>cada</a:t>
            </a:r>
            <a:r>
              <a:rPr lang="en-US" altLang="es-ES" sz="1500" dirty="0">
                <a:latin typeface="+mn-lt"/>
              </a:rPr>
              <a:t> </a:t>
            </a:r>
            <a:r>
              <a:rPr lang="en-US" altLang="es-ES" sz="1500" dirty="0" err="1">
                <a:latin typeface="+mn-lt"/>
              </a:rPr>
              <a:t>cosa</a:t>
            </a:r>
            <a:r>
              <a:rPr lang="en-US" altLang="es-ES" sz="1500" dirty="0">
                <a:latin typeface="+mn-lt"/>
              </a:rPr>
              <a:t> que </a:t>
            </a:r>
            <a:r>
              <a:rPr lang="en-US" altLang="es-ES" sz="1500" dirty="0" err="1">
                <a:latin typeface="+mn-lt"/>
              </a:rPr>
              <a:t>usted</a:t>
            </a:r>
            <a:r>
              <a:rPr lang="en-US" altLang="es-ES" sz="1500" dirty="0">
                <a:latin typeface="+mn-lt"/>
              </a:rPr>
              <a:t> </a:t>
            </a:r>
            <a:r>
              <a:rPr lang="en-US" altLang="es-ES" sz="1500" dirty="0" err="1">
                <a:latin typeface="+mn-lt"/>
              </a:rPr>
              <a:t>diga</a:t>
            </a:r>
            <a:r>
              <a:rPr lang="en-US" altLang="es-ES" sz="1500" dirty="0">
                <a:latin typeface="+mn-lt"/>
              </a:rPr>
              <a:t>. </a:t>
            </a:r>
            <a:br>
              <a:rPr lang="en-US" altLang="es-ES" sz="1500" dirty="0">
                <a:latin typeface="+mn-lt"/>
              </a:rPr>
            </a:br>
            <a:br>
              <a:rPr lang="en-US" altLang="es-ES" sz="1500" dirty="0">
                <a:latin typeface="+mn-lt"/>
              </a:rPr>
            </a:br>
            <a:r>
              <a:rPr lang="en-US" altLang="es-ES" sz="1500" dirty="0">
                <a:latin typeface="+mn-lt"/>
              </a:rPr>
              <a:t> Al </a:t>
            </a:r>
            <a:r>
              <a:rPr lang="en-US" altLang="es-ES" sz="1500" dirty="0" err="1">
                <a:latin typeface="+mn-lt"/>
              </a:rPr>
              <a:t>tratar</a:t>
            </a:r>
            <a:r>
              <a:rPr lang="en-US" altLang="es-ES" sz="1500" dirty="0">
                <a:latin typeface="+mn-lt"/>
              </a:rPr>
              <a:t> con </a:t>
            </a:r>
            <a:r>
              <a:rPr lang="en-US" altLang="es-ES" sz="1500" dirty="0" err="1">
                <a:latin typeface="+mn-lt"/>
              </a:rPr>
              <a:t>estos</a:t>
            </a:r>
            <a:r>
              <a:rPr lang="en-US" altLang="es-ES" sz="1500" dirty="0">
                <a:latin typeface="+mn-lt"/>
              </a:rPr>
              <a:t> </a:t>
            </a:r>
            <a:r>
              <a:rPr lang="en-US" altLang="es-ES" sz="1500" dirty="0" err="1">
                <a:latin typeface="+mn-lt"/>
              </a:rPr>
              <a:t>individuos</a:t>
            </a:r>
            <a:r>
              <a:rPr lang="en-US" altLang="es-ES" sz="1500" dirty="0">
                <a:latin typeface="+mn-lt"/>
              </a:rPr>
              <a:t> </a:t>
            </a:r>
            <a:r>
              <a:rPr lang="en-US" altLang="es-ES" sz="1500" dirty="0" err="1">
                <a:latin typeface="+mn-lt"/>
              </a:rPr>
              <a:t>siga</a:t>
            </a:r>
            <a:r>
              <a:rPr lang="en-US" altLang="es-ES" sz="1500" dirty="0">
                <a:latin typeface="+mn-lt"/>
              </a:rPr>
              <a:t> las </a:t>
            </a:r>
            <a:r>
              <a:rPr lang="en-US" altLang="es-ES" sz="1500" dirty="0" err="1">
                <a:latin typeface="+mn-lt"/>
              </a:rPr>
              <a:t>siguientes</a:t>
            </a:r>
            <a:r>
              <a:rPr lang="en-US" altLang="es-ES" sz="1500" dirty="0">
                <a:latin typeface="+mn-lt"/>
              </a:rPr>
              <a:t> </a:t>
            </a:r>
            <a:r>
              <a:rPr lang="en-US" altLang="es-ES" sz="1500" dirty="0" err="1">
                <a:latin typeface="+mn-lt"/>
              </a:rPr>
              <a:t>reglas</a:t>
            </a:r>
            <a:r>
              <a:rPr lang="en-US" altLang="es-ES" sz="1500" dirty="0">
                <a:latin typeface="+mn-lt"/>
              </a:rPr>
              <a:t>: </a:t>
            </a:r>
          </a:p>
          <a:p>
            <a:pPr>
              <a:lnSpc>
                <a:spcPct val="90000"/>
              </a:lnSpc>
              <a:spcAft>
                <a:spcPts val="600"/>
              </a:spcAft>
            </a:pPr>
            <a:br>
              <a:rPr lang="en-US" altLang="es-ES" sz="1500" dirty="0">
                <a:latin typeface="+mn-lt"/>
              </a:rPr>
            </a:br>
            <a:r>
              <a:rPr lang="en-US" altLang="es-ES" sz="1500" dirty="0">
                <a:latin typeface="+mn-lt"/>
              </a:rPr>
              <a:t>- </a:t>
            </a:r>
            <a:r>
              <a:rPr lang="en-US" altLang="es-ES" sz="1500" dirty="0" err="1">
                <a:latin typeface="+mn-lt"/>
              </a:rPr>
              <a:t>Hable</a:t>
            </a:r>
            <a:r>
              <a:rPr lang="en-US" altLang="es-ES" sz="1500" dirty="0">
                <a:latin typeface="+mn-lt"/>
              </a:rPr>
              <a:t> </a:t>
            </a:r>
            <a:r>
              <a:rPr lang="en-US" altLang="es-ES" sz="1500" dirty="0" err="1">
                <a:latin typeface="+mn-lt"/>
              </a:rPr>
              <a:t>suavemente</a:t>
            </a:r>
            <a:br>
              <a:rPr lang="en-US" altLang="es-ES" sz="1500" dirty="0">
                <a:latin typeface="+mn-lt"/>
              </a:rPr>
            </a:br>
            <a:endParaRPr lang="en-US" altLang="es-ES" sz="1500" dirty="0">
              <a:latin typeface="+mn-lt"/>
            </a:endParaRPr>
          </a:p>
          <a:p>
            <a:pPr marL="285750" indent="-285750">
              <a:lnSpc>
                <a:spcPct val="90000"/>
              </a:lnSpc>
              <a:spcAft>
                <a:spcPts val="600"/>
              </a:spcAft>
              <a:buFontTx/>
              <a:buChar char="-"/>
            </a:pPr>
            <a:r>
              <a:rPr lang="en-US" altLang="es-ES" sz="1500" dirty="0" err="1">
                <a:latin typeface="+mn-lt"/>
              </a:rPr>
              <a:t>Pídales</a:t>
            </a:r>
            <a:r>
              <a:rPr lang="en-US" altLang="es-ES" sz="1500" dirty="0">
                <a:latin typeface="+mn-lt"/>
              </a:rPr>
              <a:t> </a:t>
            </a:r>
            <a:r>
              <a:rPr lang="en-US" altLang="es-ES" sz="1500" dirty="0" err="1">
                <a:latin typeface="+mn-lt"/>
              </a:rPr>
              <a:t>su</a:t>
            </a:r>
            <a:r>
              <a:rPr lang="en-US" altLang="es-ES" sz="1500" dirty="0">
                <a:latin typeface="+mn-lt"/>
              </a:rPr>
              <a:t> </a:t>
            </a:r>
            <a:r>
              <a:rPr lang="en-US" altLang="es-ES" sz="1500" dirty="0" err="1">
                <a:latin typeface="+mn-lt"/>
              </a:rPr>
              <a:t>opinión</a:t>
            </a:r>
            <a:endParaRPr lang="en-US" altLang="es-ES" sz="1500" dirty="0">
              <a:latin typeface="+mn-lt"/>
            </a:endParaRPr>
          </a:p>
          <a:p>
            <a:pPr marL="285750" indent="-285750">
              <a:lnSpc>
                <a:spcPct val="90000"/>
              </a:lnSpc>
              <a:spcAft>
                <a:spcPts val="600"/>
              </a:spcAft>
              <a:buFontTx/>
              <a:buChar char="-"/>
            </a:pPr>
            <a:r>
              <a:rPr lang="en-US" altLang="es-ES" sz="1500" dirty="0" err="1">
                <a:latin typeface="+mn-lt"/>
              </a:rPr>
              <a:t>Concéntrense</a:t>
            </a:r>
            <a:r>
              <a:rPr lang="en-US" altLang="es-ES" sz="1500" dirty="0">
                <a:latin typeface="+mn-lt"/>
              </a:rPr>
              <a:t> </a:t>
            </a:r>
            <a:r>
              <a:rPr lang="en-US" altLang="es-ES" sz="1500" dirty="0" err="1">
                <a:latin typeface="+mn-lt"/>
              </a:rPr>
              <a:t>en</a:t>
            </a:r>
            <a:r>
              <a:rPr lang="en-US" altLang="es-ES" sz="1500" dirty="0">
                <a:latin typeface="+mn-lt"/>
              </a:rPr>
              <a:t> los puntos que </a:t>
            </a:r>
            <a:r>
              <a:rPr lang="en-US" altLang="es-ES" sz="1500" dirty="0" err="1">
                <a:latin typeface="+mn-lt"/>
              </a:rPr>
              <a:t>estén</a:t>
            </a:r>
            <a:r>
              <a:rPr lang="en-US" altLang="es-ES" sz="1500" dirty="0">
                <a:latin typeface="+mn-lt"/>
              </a:rPr>
              <a:t> de </a:t>
            </a:r>
            <a:r>
              <a:rPr lang="en-US" altLang="es-ES" sz="1500" dirty="0" err="1">
                <a:latin typeface="+mn-lt"/>
              </a:rPr>
              <a:t>acuerdo</a:t>
            </a:r>
            <a:endParaRPr lang="en-US" altLang="es-ES" sz="1500" dirty="0">
              <a:latin typeface="+mn-lt"/>
            </a:endParaRPr>
          </a:p>
          <a:p>
            <a:pPr marL="285750" indent="-285750">
              <a:lnSpc>
                <a:spcPct val="90000"/>
              </a:lnSpc>
              <a:spcAft>
                <a:spcPts val="600"/>
              </a:spcAft>
              <a:buFontTx/>
              <a:buChar char="-"/>
            </a:pPr>
            <a:r>
              <a:rPr lang="en-US" altLang="es-ES" sz="1500" dirty="0">
                <a:latin typeface="+mn-lt"/>
              </a:rPr>
              <a:t>"</a:t>
            </a:r>
            <a:r>
              <a:rPr lang="en-US" altLang="es-ES" sz="1500" dirty="0" err="1">
                <a:latin typeface="+mn-lt"/>
              </a:rPr>
              <a:t>Cuente</a:t>
            </a:r>
            <a:r>
              <a:rPr lang="en-US" altLang="es-ES" sz="1500" dirty="0">
                <a:latin typeface="+mn-lt"/>
              </a:rPr>
              <a:t> hasta </a:t>
            </a:r>
            <a:r>
              <a:rPr lang="en-US" altLang="es-ES" sz="1500" dirty="0" err="1">
                <a:latin typeface="+mn-lt"/>
              </a:rPr>
              <a:t>diez</a:t>
            </a:r>
            <a:r>
              <a:rPr lang="en-US" altLang="es-ES" sz="1500" dirty="0">
                <a:latin typeface="+mn-lt"/>
              </a:rPr>
              <a:t>" </a:t>
            </a:r>
            <a:br>
              <a:rPr lang="en-US" altLang="es-ES" sz="1500" b="1" dirty="0">
                <a:latin typeface="+mn-lt"/>
              </a:rPr>
            </a:br>
            <a:endParaRPr lang="en-US" altLang="es-ES" sz="1500" b="1" dirty="0">
              <a:latin typeface="+mn-lt"/>
            </a:endParaRP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458" name="3 Marcador de número de diapositiva">
            <a:extLst>
              <a:ext uri="{FF2B5EF4-FFF2-40B4-BE49-F238E27FC236}">
                <a16:creationId xmlns:a16="http://schemas.microsoft.com/office/drawing/2014/main" id="{CDF0E14F-875F-B747-B0C0-860AA33E4B1E}"/>
              </a:ext>
            </a:extLst>
          </p:cNvPr>
          <p:cNvSpPr>
            <a:spLocks noGrp="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12D352EF-6F05-F245-BF3E-1827D213DA9D}" type="slidenum">
              <a:rPr lang="en-US" altLang="es-ES">
                <a:solidFill>
                  <a:schemeClr val="tx1">
                    <a:tint val="75000"/>
                  </a:schemeClr>
                </a:solidFill>
                <a:latin typeface="+mn-lt"/>
              </a:rPr>
              <a:pPr>
                <a:spcAft>
                  <a:spcPts val="600"/>
                </a:spcAft>
              </a:pPr>
              <a:t>29</a:t>
            </a:fld>
            <a:endParaRPr lang="en-US" altLang="es-ES">
              <a:solidFill>
                <a:schemeClr val="tx1">
                  <a:tint val="75000"/>
                </a:schemeClr>
              </a:solidFill>
              <a:latin typeface="+mn-lt"/>
            </a:endParaRPr>
          </a:p>
        </p:txBody>
      </p:sp>
    </p:spTree>
    <p:extLst>
      <p:ext uri="{BB962C8B-B14F-4D97-AF65-F5344CB8AC3E}">
        <p14:creationId xmlns:p14="http://schemas.microsoft.com/office/powerpoint/2010/main" val="3203025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08638" y="386930"/>
            <a:ext cx="9236700" cy="1188950"/>
          </a:xfrm>
        </p:spPr>
        <p:txBody>
          <a:bodyPr anchor="b">
            <a:normAutofit/>
          </a:bodyPr>
          <a:lstStyle/>
          <a:p>
            <a:r>
              <a:rPr lang="es-ES" sz="5400"/>
              <a:t>Cómo se perciben los conflictos</a:t>
            </a:r>
          </a:p>
        </p:txBody>
      </p:sp>
      <p:grpSp>
        <p:nvGrpSpPr>
          <p:cNvPr id="2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793660" y="2599509"/>
            <a:ext cx="10143668" cy="3435531"/>
          </a:xfrm>
        </p:spPr>
        <p:txBody>
          <a:bodyPr anchor="ctr">
            <a:normAutofit/>
          </a:bodyPr>
          <a:lstStyle/>
          <a:p>
            <a:r>
              <a:rPr lang="es-ES" sz="800" dirty="0"/>
              <a:t>Los conflictos se perciben como negativos, agresivos, violentos, nocivos y peligrosos.</a:t>
            </a:r>
          </a:p>
          <a:p>
            <a:r>
              <a:rPr lang="es-ES" sz="800" dirty="0"/>
              <a:t>Los conflictos son percibidos como constructivos, necesarios para generar identidades, inevitables para racionalizar estrategias de cooperación y competencia.</a:t>
            </a:r>
          </a:p>
          <a:p>
            <a:endParaRPr lang="es-ES" sz="800" dirty="0"/>
          </a:p>
          <a:p>
            <a:pPr marL="0" indent="0">
              <a:buNone/>
            </a:pPr>
            <a:r>
              <a:rPr lang="es-ES" sz="800" b="1" dirty="0"/>
              <a:t>Ingredientes del conflicto:</a:t>
            </a:r>
          </a:p>
          <a:p>
            <a:r>
              <a:rPr lang="es-ES" sz="800" dirty="0"/>
              <a:t>Diversidad y diferencias</a:t>
            </a:r>
          </a:p>
          <a:p>
            <a:r>
              <a:rPr lang="es-ES" sz="800" dirty="0"/>
              <a:t>Ignorar las necesidades:</a:t>
            </a:r>
          </a:p>
          <a:p>
            <a:pPr lvl="1"/>
            <a:r>
              <a:rPr lang="es-ES" sz="800" dirty="0"/>
              <a:t>De la otra parte</a:t>
            </a:r>
          </a:p>
          <a:p>
            <a:pPr lvl="1"/>
            <a:r>
              <a:rPr lang="es-ES" sz="800" dirty="0"/>
              <a:t>Las propias</a:t>
            </a:r>
          </a:p>
          <a:p>
            <a:pPr lvl="1"/>
            <a:r>
              <a:rPr lang="es-ES" sz="800" dirty="0"/>
              <a:t>De la relación</a:t>
            </a:r>
          </a:p>
          <a:p>
            <a:r>
              <a:rPr lang="es-ES" sz="800" dirty="0"/>
              <a:t>Cuando las necesidades parecen/son incompatibles.</a:t>
            </a:r>
          </a:p>
          <a:p>
            <a:r>
              <a:rPr lang="es-ES" sz="800" dirty="0"/>
              <a:t>Sentimientos y emociones.</a:t>
            </a:r>
          </a:p>
          <a:p>
            <a:r>
              <a:rPr lang="es-ES" sz="800" dirty="0"/>
              <a:t>La percepción de una misma</a:t>
            </a:r>
          </a:p>
          <a:p>
            <a:r>
              <a:rPr lang="es-ES" sz="800" dirty="0"/>
              <a:t>La percepción de los otros y del conflicto.</a:t>
            </a:r>
          </a:p>
          <a:p>
            <a:r>
              <a:rPr lang="es-ES" sz="800" dirty="0"/>
              <a:t>La percepción de las situaciones.</a:t>
            </a:r>
          </a:p>
          <a:p>
            <a:r>
              <a:rPr lang="es-ES" sz="800" dirty="0"/>
              <a:t>Los valores y los principios.</a:t>
            </a:r>
          </a:p>
        </p:txBody>
      </p:sp>
    </p:spTree>
    <p:extLst>
      <p:ext uri="{BB962C8B-B14F-4D97-AF65-F5344CB8AC3E}">
        <p14:creationId xmlns:p14="http://schemas.microsoft.com/office/powerpoint/2010/main" val="857747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61D4827E-CD8D-F844-859A-BADDFB5D03B5}"/>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a:solidFill>
                  <a:schemeClr val="tx1"/>
                </a:solidFill>
                <a:latin typeface="+mj-lt"/>
                <a:ea typeface="+mj-ea"/>
                <a:cs typeface="+mj-cs"/>
              </a:rPr>
              <a:t>El conversador</a:t>
            </a:r>
          </a:p>
        </p:txBody>
      </p:sp>
      <p:sp>
        <p:nvSpPr>
          <p:cNvPr id="20484" name="417805 CuadroTexto">
            <a:extLst>
              <a:ext uri="{FF2B5EF4-FFF2-40B4-BE49-F238E27FC236}">
                <a16:creationId xmlns:a16="http://schemas.microsoft.com/office/drawing/2014/main" id="{DFD9F3F6-6C07-0448-91AA-02A6809D0624}"/>
              </a:ext>
            </a:extLst>
          </p:cNvPr>
          <p:cNvSpPr txBox="1">
            <a:spLocks noChangeArrowheads="1"/>
          </p:cNvSpPr>
          <p:nvPr/>
        </p:nvSpPr>
        <p:spPr bwMode="auto">
          <a:xfrm>
            <a:off x="1045028" y="3017522"/>
            <a:ext cx="9941319" cy="3124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Aft>
                <a:spcPts val="600"/>
              </a:spcAft>
            </a:pPr>
            <a:r>
              <a:rPr lang="en-US" altLang="es-ES" sz="1500" dirty="0" err="1">
                <a:latin typeface="+mn-lt"/>
              </a:rPr>
              <a:t>Estos</a:t>
            </a:r>
            <a:r>
              <a:rPr lang="en-US" altLang="es-ES" sz="1500" dirty="0">
                <a:latin typeface="+mn-lt"/>
              </a:rPr>
              <a:t> </a:t>
            </a:r>
            <a:r>
              <a:rPr lang="en-US" altLang="es-ES" sz="1500" dirty="0" err="1">
                <a:latin typeface="+mn-lt"/>
              </a:rPr>
              <a:t>individuos</a:t>
            </a:r>
            <a:r>
              <a:rPr lang="en-US" altLang="es-ES" sz="1500" dirty="0">
                <a:latin typeface="+mn-lt"/>
              </a:rPr>
              <a:t> </a:t>
            </a:r>
            <a:r>
              <a:rPr lang="en-US" altLang="es-ES" sz="1500" dirty="0" err="1">
                <a:latin typeface="+mn-lt"/>
              </a:rPr>
              <a:t>pueden</a:t>
            </a:r>
            <a:r>
              <a:rPr lang="en-US" altLang="es-ES" sz="1500" dirty="0">
                <a:latin typeface="+mn-lt"/>
              </a:rPr>
              <a:t> </a:t>
            </a:r>
            <a:r>
              <a:rPr lang="en-US" altLang="es-ES" sz="1500" dirty="0" err="1">
                <a:latin typeface="+mn-lt"/>
              </a:rPr>
              <a:t>acaparar</a:t>
            </a:r>
            <a:r>
              <a:rPr lang="en-US" altLang="es-ES" sz="1500" dirty="0">
                <a:latin typeface="+mn-lt"/>
              </a:rPr>
              <a:t> </a:t>
            </a:r>
            <a:r>
              <a:rPr lang="en-US" altLang="es-ES" sz="1500" dirty="0" err="1">
                <a:latin typeface="+mn-lt"/>
              </a:rPr>
              <a:t>mucho</a:t>
            </a:r>
            <a:r>
              <a:rPr lang="en-US" altLang="es-ES" sz="1500" dirty="0">
                <a:latin typeface="+mn-lt"/>
              </a:rPr>
              <a:t> de </a:t>
            </a:r>
            <a:r>
              <a:rPr lang="en-US" altLang="es-ES" sz="1500" dirty="0" err="1">
                <a:latin typeface="+mn-lt"/>
              </a:rPr>
              <a:t>su</a:t>
            </a:r>
            <a:r>
              <a:rPr lang="en-US" altLang="es-ES" sz="1500" dirty="0">
                <a:latin typeface="+mn-lt"/>
              </a:rPr>
              <a:t>  </a:t>
            </a:r>
            <a:r>
              <a:rPr lang="en-US" altLang="es-ES" sz="1500" dirty="0" err="1">
                <a:latin typeface="+mn-lt"/>
              </a:rPr>
              <a:t>tiempo</a:t>
            </a:r>
            <a:r>
              <a:rPr lang="en-US" altLang="es-ES" sz="1500" dirty="0">
                <a:latin typeface="+mn-lt"/>
              </a:rPr>
              <a:t> </a:t>
            </a:r>
            <a:r>
              <a:rPr lang="en-US" altLang="es-ES" sz="1500" dirty="0" err="1">
                <a:latin typeface="+mn-lt"/>
              </a:rPr>
              <a:t>si</a:t>
            </a:r>
            <a:r>
              <a:rPr lang="en-US" altLang="es-ES" sz="1500" dirty="0">
                <a:latin typeface="+mn-lt"/>
              </a:rPr>
              <a:t> se lo </a:t>
            </a:r>
            <a:r>
              <a:rPr lang="en-US" altLang="es-ES" sz="1500" dirty="0" err="1">
                <a:latin typeface="+mn-lt"/>
              </a:rPr>
              <a:t>permite</a:t>
            </a:r>
            <a:r>
              <a:rPr lang="en-US" altLang="es-ES" sz="1500" dirty="0">
                <a:latin typeface="+mn-lt"/>
              </a:rPr>
              <a:t>. </a:t>
            </a:r>
          </a:p>
          <a:p>
            <a:pPr>
              <a:lnSpc>
                <a:spcPct val="90000"/>
              </a:lnSpc>
              <a:spcAft>
                <a:spcPts val="600"/>
              </a:spcAft>
            </a:pPr>
            <a:endParaRPr lang="en-US" altLang="es-ES" sz="1500" dirty="0">
              <a:latin typeface="+mn-lt"/>
            </a:endParaRPr>
          </a:p>
          <a:p>
            <a:pPr>
              <a:lnSpc>
                <a:spcPct val="90000"/>
              </a:lnSpc>
              <a:spcAft>
                <a:spcPts val="600"/>
              </a:spcAft>
            </a:pPr>
            <a:r>
              <a:rPr lang="en-US" altLang="es-ES" sz="1500" dirty="0" err="1">
                <a:latin typeface="+mn-lt"/>
              </a:rPr>
              <a:t>Trate</a:t>
            </a:r>
            <a:r>
              <a:rPr lang="en-US" altLang="es-ES" sz="1500" dirty="0">
                <a:latin typeface="+mn-lt"/>
              </a:rPr>
              <a:t> de </a:t>
            </a:r>
            <a:r>
              <a:rPr lang="en-US" altLang="es-ES" sz="1500" dirty="0" err="1">
                <a:latin typeface="+mn-lt"/>
              </a:rPr>
              <a:t>mantener</a:t>
            </a:r>
            <a:r>
              <a:rPr lang="en-US" altLang="es-ES" sz="1500" dirty="0">
                <a:latin typeface="+mn-lt"/>
              </a:rPr>
              <a:t> </a:t>
            </a:r>
            <a:r>
              <a:rPr lang="en-US" altLang="es-ES" sz="1500" dirty="0" err="1">
                <a:latin typeface="+mn-lt"/>
              </a:rPr>
              <a:t>en</a:t>
            </a:r>
            <a:r>
              <a:rPr lang="en-US" altLang="es-ES" sz="1500" dirty="0">
                <a:latin typeface="+mn-lt"/>
              </a:rPr>
              <a:t> </a:t>
            </a:r>
            <a:r>
              <a:rPr lang="en-US" altLang="es-ES" sz="1500" dirty="0" err="1">
                <a:latin typeface="+mn-lt"/>
              </a:rPr>
              <a:t>mente</a:t>
            </a:r>
            <a:r>
              <a:rPr lang="en-US" altLang="es-ES" sz="1500" dirty="0">
                <a:latin typeface="+mn-lt"/>
              </a:rPr>
              <a:t> que la </a:t>
            </a:r>
            <a:r>
              <a:rPr lang="en-US" altLang="es-ES" sz="1500" dirty="0" err="1">
                <a:latin typeface="+mn-lt"/>
              </a:rPr>
              <a:t>razón</a:t>
            </a:r>
            <a:r>
              <a:rPr lang="en-US" altLang="es-ES" sz="1500" dirty="0">
                <a:latin typeface="+mn-lt"/>
              </a:rPr>
              <a:t> por la que </a:t>
            </a:r>
            <a:r>
              <a:rPr lang="en-US" altLang="es-ES" sz="1500" dirty="0" err="1">
                <a:latin typeface="+mn-lt"/>
              </a:rPr>
              <a:t>estas</a:t>
            </a:r>
            <a:r>
              <a:rPr lang="en-US" altLang="es-ES" sz="1500" dirty="0">
                <a:latin typeface="+mn-lt"/>
              </a:rPr>
              <a:t> personas </a:t>
            </a:r>
            <a:r>
              <a:rPr lang="en-US" altLang="es-ES" sz="1500" dirty="0" err="1">
                <a:latin typeface="+mn-lt"/>
              </a:rPr>
              <a:t>hablan</a:t>
            </a:r>
            <a:r>
              <a:rPr lang="en-US" altLang="es-ES" sz="1500" dirty="0">
                <a:latin typeface="+mn-lt"/>
              </a:rPr>
              <a:t> tanto es que se </a:t>
            </a:r>
            <a:r>
              <a:rPr lang="en-US" altLang="es-ES" sz="1500" dirty="0" err="1">
                <a:latin typeface="+mn-lt"/>
              </a:rPr>
              <a:t>encuentran</a:t>
            </a:r>
            <a:r>
              <a:rPr lang="en-US" altLang="es-ES" sz="1500" dirty="0">
                <a:latin typeface="+mn-lt"/>
              </a:rPr>
              <a:t>  </a:t>
            </a:r>
            <a:r>
              <a:rPr lang="en-US" altLang="es-ES" sz="1500" dirty="0" err="1">
                <a:latin typeface="+mn-lt"/>
              </a:rPr>
              <a:t>solas</a:t>
            </a:r>
            <a:r>
              <a:rPr lang="en-US" altLang="es-ES" sz="1500" dirty="0">
                <a:latin typeface="+mn-lt"/>
              </a:rPr>
              <a:t>.</a:t>
            </a:r>
          </a:p>
          <a:p>
            <a:pPr>
              <a:lnSpc>
                <a:spcPct val="90000"/>
              </a:lnSpc>
              <a:spcAft>
                <a:spcPts val="600"/>
              </a:spcAft>
            </a:pPr>
            <a:endParaRPr lang="en-US" altLang="es-ES" sz="1500" dirty="0">
              <a:latin typeface="+mn-lt"/>
            </a:endParaRPr>
          </a:p>
          <a:p>
            <a:pPr>
              <a:lnSpc>
                <a:spcPct val="90000"/>
              </a:lnSpc>
              <a:spcAft>
                <a:spcPts val="600"/>
              </a:spcAft>
            </a:pPr>
            <a:r>
              <a:rPr lang="en-US" altLang="es-ES" sz="1500" dirty="0">
                <a:latin typeface="+mn-lt"/>
              </a:rPr>
              <a:t>Al </a:t>
            </a:r>
            <a:r>
              <a:rPr lang="en-US" altLang="es-ES" sz="1500" dirty="0" err="1">
                <a:latin typeface="+mn-lt"/>
              </a:rPr>
              <a:t>tratar</a:t>
            </a:r>
            <a:r>
              <a:rPr lang="en-US" altLang="es-ES" sz="1500" dirty="0">
                <a:latin typeface="+mn-lt"/>
              </a:rPr>
              <a:t> con </a:t>
            </a:r>
            <a:r>
              <a:rPr lang="en-US" altLang="es-ES" sz="1500" dirty="0" err="1">
                <a:latin typeface="+mn-lt"/>
              </a:rPr>
              <a:t>estos</a:t>
            </a:r>
            <a:r>
              <a:rPr lang="en-US" altLang="es-ES" sz="1500" dirty="0">
                <a:latin typeface="+mn-lt"/>
              </a:rPr>
              <a:t> </a:t>
            </a:r>
            <a:r>
              <a:rPr lang="en-US" altLang="es-ES" sz="1500" dirty="0" err="1">
                <a:latin typeface="+mn-lt"/>
              </a:rPr>
              <a:t>individuos</a:t>
            </a:r>
            <a:r>
              <a:rPr lang="en-US" altLang="es-ES" sz="1500" dirty="0">
                <a:latin typeface="+mn-lt"/>
              </a:rPr>
              <a:t> </a:t>
            </a:r>
            <a:r>
              <a:rPr lang="en-US" altLang="es-ES" sz="1500" dirty="0" err="1">
                <a:latin typeface="+mn-lt"/>
              </a:rPr>
              <a:t>siga</a:t>
            </a:r>
            <a:r>
              <a:rPr lang="en-US" altLang="es-ES" sz="1500" dirty="0">
                <a:latin typeface="+mn-lt"/>
              </a:rPr>
              <a:t> las </a:t>
            </a:r>
            <a:r>
              <a:rPr lang="en-US" altLang="es-ES" sz="1500" dirty="0" err="1">
                <a:latin typeface="+mn-lt"/>
              </a:rPr>
              <a:t>siguientes</a:t>
            </a:r>
            <a:r>
              <a:rPr lang="en-US" altLang="es-ES" sz="1500" dirty="0">
                <a:latin typeface="+mn-lt"/>
              </a:rPr>
              <a:t> </a:t>
            </a:r>
            <a:r>
              <a:rPr lang="en-US" altLang="es-ES" sz="1500" dirty="0" err="1">
                <a:latin typeface="+mn-lt"/>
              </a:rPr>
              <a:t>reglas</a:t>
            </a:r>
            <a:r>
              <a:rPr lang="en-US" altLang="es-ES" sz="1500" dirty="0">
                <a:latin typeface="+mn-lt"/>
              </a:rPr>
              <a:t>: </a:t>
            </a:r>
          </a:p>
          <a:p>
            <a:pPr>
              <a:lnSpc>
                <a:spcPct val="90000"/>
              </a:lnSpc>
              <a:spcAft>
                <a:spcPts val="600"/>
              </a:spcAft>
            </a:pPr>
            <a:br>
              <a:rPr lang="en-US" altLang="es-ES" sz="1500" dirty="0">
                <a:latin typeface="+mn-lt"/>
              </a:rPr>
            </a:br>
            <a:r>
              <a:rPr lang="en-US" altLang="es-ES" sz="1500" dirty="0">
                <a:latin typeface="+mn-lt"/>
              </a:rPr>
              <a:t>- </a:t>
            </a:r>
            <a:r>
              <a:rPr lang="en-US" altLang="es-ES" sz="1500" dirty="0" err="1">
                <a:latin typeface="+mn-lt"/>
              </a:rPr>
              <a:t>Maneje</a:t>
            </a:r>
            <a:r>
              <a:rPr lang="en-US" altLang="es-ES" sz="1500" dirty="0">
                <a:latin typeface="+mn-lt"/>
              </a:rPr>
              <a:t> el </a:t>
            </a:r>
            <a:r>
              <a:rPr lang="en-US" altLang="es-ES" sz="1500" dirty="0" err="1">
                <a:latin typeface="+mn-lt"/>
              </a:rPr>
              <a:t>tiempo</a:t>
            </a:r>
            <a:r>
              <a:rPr lang="en-US" altLang="es-ES" sz="1500" dirty="0">
                <a:latin typeface="+mn-lt"/>
              </a:rPr>
              <a:t> de </a:t>
            </a:r>
            <a:r>
              <a:rPr lang="en-US" altLang="es-ES" sz="1500" dirty="0" err="1">
                <a:latin typeface="+mn-lt"/>
              </a:rPr>
              <a:t>acuerdo</a:t>
            </a:r>
            <a:r>
              <a:rPr lang="en-US" altLang="es-ES" sz="1500" dirty="0">
                <a:latin typeface="+mn-lt"/>
              </a:rPr>
              <a:t> a la </a:t>
            </a:r>
            <a:r>
              <a:rPr lang="en-US" altLang="es-ES" sz="1500" dirty="0" err="1">
                <a:latin typeface="+mn-lt"/>
              </a:rPr>
              <a:t>demanda</a:t>
            </a:r>
            <a:r>
              <a:rPr lang="en-US" altLang="es-ES" sz="1500" dirty="0">
                <a:latin typeface="+mn-lt"/>
              </a:rPr>
              <a:t>.</a:t>
            </a:r>
            <a:br>
              <a:rPr lang="en-US" altLang="es-ES" sz="1500" dirty="0">
                <a:latin typeface="+mn-lt"/>
              </a:rPr>
            </a:br>
            <a:endParaRPr lang="en-US" altLang="es-ES" sz="1500" dirty="0">
              <a:latin typeface="+mn-lt"/>
            </a:endParaRPr>
          </a:p>
          <a:p>
            <a:pPr>
              <a:lnSpc>
                <a:spcPct val="90000"/>
              </a:lnSpc>
              <a:spcAft>
                <a:spcPts val="600"/>
              </a:spcAft>
            </a:pPr>
            <a:r>
              <a:rPr lang="en-US" altLang="es-ES" sz="1500" dirty="0">
                <a:latin typeface="+mn-lt"/>
              </a:rPr>
              <a:t>- </a:t>
            </a:r>
            <a:r>
              <a:rPr lang="en-US" altLang="es-ES" sz="1500" dirty="0" err="1">
                <a:latin typeface="+mn-lt"/>
              </a:rPr>
              <a:t>Muestre</a:t>
            </a:r>
            <a:r>
              <a:rPr lang="en-US" altLang="es-ES" sz="1500" dirty="0">
                <a:latin typeface="+mn-lt"/>
              </a:rPr>
              <a:t> </a:t>
            </a:r>
            <a:r>
              <a:rPr lang="en-US" altLang="es-ES" sz="1500" dirty="0" err="1">
                <a:latin typeface="+mn-lt"/>
              </a:rPr>
              <a:t>interés</a:t>
            </a:r>
            <a:r>
              <a:rPr lang="en-US" altLang="es-ES" sz="1500" dirty="0">
                <a:latin typeface="+mn-lt"/>
              </a:rPr>
              <a:t>, </a:t>
            </a:r>
            <a:r>
              <a:rPr lang="en-US" altLang="es-ES" sz="1500" dirty="0" err="1">
                <a:latin typeface="+mn-lt"/>
              </a:rPr>
              <a:t>pero</a:t>
            </a:r>
            <a:r>
              <a:rPr lang="en-US" altLang="es-ES" sz="1500" dirty="0">
                <a:latin typeface="+mn-lt"/>
              </a:rPr>
              <a:t> </a:t>
            </a:r>
            <a:r>
              <a:rPr lang="en-US" altLang="es-ES" sz="1500" dirty="0" err="1">
                <a:latin typeface="+mn-lt"/>
              </a:rPr>
              <a:t>deje</a:t>
            </a:r>
            <a:r>
              <a:rPr lang="en-US" altLang="es-ES" sz="1500" dirty="0">
                <a:latin typeface="+mn-lt"/>
              </a:rPr>
              <a:t> claro que </a:t>
            </a:r>
            <a:r>
              <a:rPr lang="en-US" altLang="es-ES" sz="1500" dirty="0" err="1">
                <a:latin typeface="+mn-lt"/>
              </a:rPr>
              <a:t>usted</a:t>
            </a:r>
            <a:r>
              <a:rPr lang="en-US" altLang="es-ES" sz="1500" dirty="0">
                <a:latin typeface="+mn-lt"/>
              </a:rPr>
              <a:t> debe </a:t>
            </a:r>
            <a:r>
              <a:rPr lang="en-US" altLang="es-ES" sz="1500" dirty="0" err="1">
                <a:latin typeface="+mn-lt"/>
              </a:rPr>
              <a:t>atender</a:t>
            </a:r>
            <a:r>
              <a:rPr lang="en-US" altLang="es-ES" sz="1500" dirty="0">
                <a:latin typeface="+mn-lt"/>
              </a:rPr>
              <a:t> a </a:t>
            </a:r>
            <a:r>
              <a:rPr lang="en-US" altLang="es-ES" sz="1500" dirty="0" err="1">
                <a:latin typeface="+mn-lt"/>
              </a:rPr>
              <a:t>otras</a:t>
            </a:r>
            <a:r>
              <a:rPr lang="en-US" altLang="es-ES" sz="1500" dirty="0">
                <a:latin typeface="+mn-lt"/>
              </a:rPr>
              <a:t> personas. </a:t>
            </a:r>
            <a:br>
              <a:rPr lang="en-US" altLang="es-ES" sz="1500" dirty="0">
                <a:latin typeface="+mn-lt"/>
              </a:rPr>
            </a:br>
            <a:br>
              <a:rPr lang="en-US" altLang="es-ES" sz="1500" dirty="0">
                <a:latin typeface="+mn-lt"/>
              </a:rPr>
            </a:br>
            <a:endParaRPr lang="en-US" altLang="es-ES" sz="1500" dirty="0">
              <a:latin typeface="+mn-lt"/>
            </a:endParaRP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482" name="3 Marcador de número de diapositiva">
            <a:extLst>
              <a:ext uri="{FF2B5EF4-FFF2-40B4-BE49-F238E27FC236}">
                <a16:creationId xmlns:a16="http://schemas.microsoft.com/office/drawing/2014/main" id="{EF1794E5-A4A2-BB42-B7D6-A3DA32EBB112}"/>
              </a:ext>
            </a:extLst>
          </p:cNvPr>
          <p:cNvSpPr>
            <a:spLocks noGrp="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36C66D0C-C478-D94C-9721-0D0987D8DEF6}" type="slidenum">
              <a:rPr lang="en-US" altLang="es-ES">
                <a:solidFill>
                  <a:schemeClr val="tx1">
                    <a:tint val="75000"/>
                  </a:schemeClr>
                </a:solidFill>
                <a:latin typeface="+mn-lt"/>
              </a:rPr>
              <a:pPr>
                <a:spcAft>
                  <a:spcPts val="600"/>
                </a:spcAft>
              </a:pPr>
              <a:t>30</a:t>
            </a:fld>
            <a:endParaRPr lang="en-US" altLang="es-ES">
              <a:solidFill>
                <a:schemeClr val="tx1">
                  <a:tint val="75000"/>
                </a:schemeClr>
              </a:solidFill>
              <a:latin typeface="+mn-lt"/>
            </a:endParaRPr>
          </a:p>
        </p:txBody>
      </p:sp>
    </p:spTree>
    <p:extLst>
      <p:ext uri="{BB962C8B-B14F-4D97-AF65-F5344CB8AC3E}">
        <p14:creationId xmlns:p14="http://schemas.microsoft.com/office/powerpoint/2010/main" val="4033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8CB6C033-33C1-BB4F-8880-2D8CECED9B9D}"/>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a:solidFill>
                  <a:schemeClr val="tx1"/>
                </a:solidFill>
                <a:latin typeface="+mj-lt"/>
                <a:ea typeface="+mj-ea"/>
                <a:cs typeface="+mj-cs"/>
              </a:rPr>
              <a:t>El quejoso habitual</a:t>
            </a:r>
          </a:p>
        </p:txBody>
      </p:sp>
      <p:sp>
        <p:nvSpPr>
          <p:cNvPr id="21508" name="418829 CuadroTexto">
            <a:extLst>
              <a:ext uri="{FF2B5EF4-FFF2-40B4-BE49-F238E27FC236}">
                <a16:creationId xmlns:a16="http://schemas.microsoft.com/office/drawing/2014/main" id="{F5265777-481C-4045-8A90-77403D8E6339}"/>
              </a:ext>
            </a:extLst>
          </p:cNvPr>
          <p:cNvSpPr txBox="1">
            <a:spLocks noChangeArrowheads="1"/>
          </p:cNvSpPr>
          <p:nvPr/>
        </p:nvSpPr>
        <p:spPr bwMode="auto">
          <a:xfrm>
            <a:off x="1045028" y="3017522"/>
            <a:ext cx="9941319" cy="3124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lnSpcReduction="10000"/>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Aft>
                <a:spcPts val="600"/>
              </a:spcAft>
            </a:pPr>
            <a:br>
              <a:rPr lang="en-US" altLang="es-ES" sz="1500" b="1" dirty="0">
                <a:latin typeface="+mn-lt"/>
              </a:rPr>
            </a:br>
            <a:endParaRPr lang="en-US" altLang="es-ES" sz="1500" dirty="0">
              <a:latin typeface="+mn-lt"/>
            </a:endParaRPr>
          </a:p>
          <a:p>
            <a:pPr>
              <a:lnSpc>
                <a:spcPct val="90000"/>
              </a:lnSpc>
              <a:spcAft>
                <a:spcPts val="600"/>
              </a:spcAft>
            </a:pPr>
            <a:r>
              <a:rPr lang="en-US" altLang="es-ES" sz="1500" dirty="0">
                <a:latin typeface="+mn-lt"/>
              </a:rPr>
              <a:t>Al </a:t>
            </a:r>
            <a:r>
              <a:rPr lang="en-US" altLang="es-ES" sz="1500" dirty="0" err="1">
                <a:latin typeface="+mn-lt"/>
              </a:rPr>
              <a:t>quejoso</a:t>
            </a:r>
            <a:r>
              <a:rPr lang="en-US" altLang="es-ES" sz="1500" dirty="0">
                <a:latin typeface="+mn-lt"/>
              </a:rPr>
              <a:t> habitual no le </a:t>
            </a:r>
            <a:r>
              <a:rPr lang="en-US" altLang="es-ES" sz="1500" dirty="0" err="1">
                <a:latin typeface="+mn-lt"/>
              </a:rPr>
              <a:t>gusta</a:t>
            </a:r>
            <a:r>
              <a:rPr lang="en-US" altLang="es-ES" sz="1500" dirty="0">
                <a:latin typeface="+mn-lt"/>
              </a:rPr>
              <a:t> nada. </a:t>
            </a:r>
          </a:p>
          <a:p>
            <a:pPr>
              <a:lnSpc>
                <a:spcPct val="90000"/>
              </a:lnSpc>
              <a:spcAft>
                <a:spcPts val="600"/>
              </a:spcAft>
            </a:pPr>
            <a:endParaRPr lang="en-US" altLang="es-ES" sz="1500" dirty="0">
              <a:latin typeface="+mn-lt"/>
            </a:endParaRPr>
          </a:p>
          <a:p>
            <a:pPr>
              <a:lnSpc>
                <a:spcPct val="90000"/>
              </a:lnSpc>
              <a:spcAft>
                <a:spcPts val="600"/>
              </a:spcAft>
            </a:pPr>
            <a:r>
              <a:rPr lang="en-US" altLang="es-ES" sz="1500" dirty="0">
                <a:latin typeface="+mn-lt"/>
              </a:rPr>
              <a:t>No </a:t>
            </a:r>
            <a:r>
              <a:rPr lang="en-US" altLang="es-ES" sz="1500" dirty="0" err="1">
                <a:latin typeface="+mn-lt"/>
              </a:rPr>
              <a:t>permita</a:t>
            </a:r>
            <a:r>
              <a:rPr lang="en-US" altLang="es-ES" sz="1500" dirty="0">
                <a:latin typeface="+mn-lt"/>
              </a:rPr>
              <a:t> que </a:t>
            </a:r>
            <a:r>
              <a:rPr lang="en-US" altLang="es-ES" sz="1500" dirty="0" err="1">
                <a:latin typeface="+mn-lt"/>
              </a:rPr>
              <a:t>este</a:t>
            </a:r>
            <a:r>
              <a:rPr lang="en-US" altLang="es-ES" sz="1500" dirty="0">
                <a:latin typeface="+mn-lt"/>
              </a:rPr>
              <a:t> </a:t>
            </a:r>
            <a:r>
              <a:rPr lang="en-US" altLang="es-ES" sz="1500" dirty="0" err="1">
                <a:latin typeface="+mn-lt"/>
              </a:rPr>
              <a:t>individuo</a:t>
            </a:r>
            <a:r>
              <a:rPr lang="en-US" altLang="es-ES" sz="1500" dirty="0">
                <a:latin typeface="+mn-lt"/>
              </a:rPr>
              <a:t> lo </a:t>
            </a:r>
            <a:r>
              <a:rPr lang="en-US" altLang="es-ES" sz="1500" dirty="0" err="1">
                <a:latin typeface="+mn-lt"/>
              </a:rPr>
              <a:t>desaliente</a:t>
            </a:r>
            <a:r>
              <a:rPr lang="en-US" altLang="es-ES" sz="1500" dirty="0">
                <a:latin typeface="+mn-lt"/>
              </a:rPr>
              <a:t> o </a:t>
            </a:r>
            <a:r>
              <a:rPr lang="en-US" altLang="es-ES" sz="1500" dirty="0" err="1">
                <a:latin typeface="+mn-lt"/>
              </a:rPr>
              <a:t>deprima</a:t>
            </a:r>
            <a:r>
              <a:rPr lang="en-US" altLang="es-ES" sz="1500" dirty="0">
                <a:latin typeface="+mn-lt"/>
              </a:rPr>
              <a:t>. </a:t>
            </a:r>
            <a:r>
              <a:rPr lang="en-US" altLang="es-ES" sz="1500" dirty="0" err="1">
                <a:latin typeface="+mn-lt"/>
              </a:rPr>
              <a:t>Asuma</a:t>
            </a:r>
            <a:r>
              <a:rPr lang="en-US" altLang="es-ES" sz="1500" dirty="0">
                <a:latin typeface="+mn-lt"/>
              </a:rPr>
              <a:t> que </a:t>
            </a:r>
            <a:r>
              <a:rPr lang="en-US" altLang="es-ES" sz="1500" dirty="0" err="1">
                <a:latin typeface="+mn-lt"/>
              </a:rPr>
              <a:t>esto</a:t>
            </a:r>
            <a:r>
              <a:rPr lang="en-US" altLang="es-ES" sz="1500" dirty="0">
                <a:latin typeface="+mn-lt"/>
              </a:rPr>
              <a:t> es </a:t>
            </a:r>
            <a:r>
              <a:rPr lang="en-US" altLang="es-ES" sz="1500" dirty="0" err="1">
                <a:latin typeface="+mn-lt"/>
              </a:rPr>
              <a:t>simplemente</a:t>
            </a:r>
            <a:r>
              <a:rPr lang="en-US" altLang="es-ES" sz="1500" dirty="0">
                <a:latin typeface="+mn-lt"/>
              </a:rPr>
              <a:t> </a:t>
            </a:r>
            <a:r>
              <a:rPr lang="en-US" altLang="es-ES" sz="1500" dirty="0" err="1">
                <a:latin typeface="+mn-lt"/>
              </a:rPr>
              <a:t>parte</a:t>
            </a:r>
            <a:r>
              <a:rPr lang="en-US" altLang="es-ES" sz="1500" dirty="0">
                <a:latin typeface="+mn-lt"/>
              </a:rPr>
              <a:t> de </a:t>
            </a:r>
            <a:r>
              <a:rPr lang="en-US" altLang="es-ES" sz="1500" dirty="0" err="1">
                <a:latin typeface="+mn-lt"/>
              </a:rPr>
              <a:t>su</a:t>
            </a:r>
            <a:r>
              <a:rPr lang="en-US" altLang="es-ES" sz="1500" dirty="0">
                <a:latin typeface="+mn-lt"/>
              </a:rPr>
              <a:t> </a:t>
            </a:r>
            <a:r>
              <a:rPr lang="en-US" altLang="es-ES" sz="1500" dirty="0" err="1">
                <a:latin typeface="+mn-lt"/>
              </a:rPr>
              <a:t>personalidad</a:t>
            </a:r>
            <a:r>
              <a:rPr lang="en-US" altLang="es-ES" sz="1500" dirty="0">
                <a:latin typeface="+mn-lt"/>
              </a:rPr>
              <a:t>. </a:t>
            </a:r>
            <a:br>
              <a:rPr lang="en-US" altLang="es-ES" sz="1500" dirty="0">
                <a:latin typeface="+mn-lt"/>
              </a:rPr>
            </a:br>
            <a:br>
              <a:rPr lang="en-US" altLang="es-ES" sz="1500" dirty="0">
                <a:latin typeface="+mn-lt"/>
              </a:rPr>
            </a:br>
            <a:r>
              <a:rPr lang="en-US" altLang="es-ES" sz="1500" dirty="0">
                <a:latin typeface="+mn-lt"/>
              </a:rPr>
              <a:t>Al </a:t>
            </a:r>
            <a:r>
              <a:rPr lang="en-US" altLang="es-ES" sz="1500" dirty="0" err="1">
                <a:latin typeface="+mn-lt"/>
              </a:rPr>
              <a:t>tratar</a:t>
            </a:r>
            <a:r>
              <a:rPr lang="en-US" altLang="es-ES" sz="1500" dirty="0">
                <a:latin typeface="+mn-lt"/>
              </a:rPr>
              <a:t> con </a:t>
            </a:r>
            <a:r>
              <a:rPr lang="en-US" altLang="es-ES" sz="1500" dirty="0" err="1">
                <a:latin typeface="+mn-lt"/>
              </a:rPr>
              <a:t>estos</a:t>
            </a:r>
            <a:r>
              <a:rPr lang="en-US" altLang="es-ES" sz="1500" dirty="0">
                <a:latin typeface="+mn-lt"/>
              </a:rPr>
              <a:t> </a:t>
            </a:r>
            <a:r>
              <a:rPr lang="en-US" altLang="es-ES" sz="1500" dirty="0" err="1">
                <a:latin typeface="+mn-lt"/>
              </a:rPr>
              <a:t>individuos</a:t>
            </a:r>
            <a:r>
              <a:rPr lang="en-US" altLang="es-ES" sz="1500" dirty="0">
                <a:latin typeface="+mn-lt"/>
              </a:rPr>
              <a:t> </a:t>
            </a:r>
            <a:r>
              <a:rPr lang="en-US" altLang="es-ES" sz="1500" dirty="0" err="1">
                <a:latin typeface="+mn-lt"/>
              </a:rPr>
              <a:t>siga</a:t>
            </a:r>
            <a:r>
              <a:rPr lang="en-US" altLang="es-ES" sz="1500" dirty="0">
                <a:latin typeface="+mn-lt"/>
              </a:rPr>
              <a:t> las </a:t>
            </a:r>
            <a:r>
              <a:rPr lang="en-US" altLang="es-ES" sz="1500" dirty="0" err="1">
                <a:latin typeface="+mn-lt"/>
              </a:rPr>
              <a:t>siguientes</a:t>
            </a:r>
            <a:r>
              <a:rPr lang="en-US" altLang="es-ES" sz="1500" dirty="0">
                <a:latin typeface="+mn-lt"/>
              </a:rPr>
              <a:t> </a:t>
            </a:r>
            <a:r>
              <a:rPr lang="en-US" altLang="es-ES" sz="1500" dirty="0" err="1">
                <a:latin typeface="+mn-lt"/>
              </a:rPr>
              <a:t>reglas</a:t>
            </a:r>
            <a:r>
              <a:rPr lang="en-US" altLang="es-ES" sz="1500" dirty="0">
                <a:latin typeface="+mn-lt"/>
              </a:rPr>
              <a:t>: </a:t>
            </a:r>
            <a:br>
              <a:rPr lang="en-US" altLang="es-ES" sz="1500" dirty="0">
                <a:latin typeface="+mn-lt"/>
              </a:rPr>
            </a:br>
            <a:endParaRPr lang="en-US" altLang="es-ES" sz="1500" dirty="0">
              <a:latin typeface="+mn-lt"/>
            </a:endParaRPr>
          </a:p>
          <a:p>
            <a:pPr>
              <a:lnSpc>
                <a:spcPct val="90000"/>
              </a:lnSpc>
              <a:spcAft>
                <a:spcPts val="600"/>
              </a:spcAft>
            </a:pPr>
            <a:r>
              <a:rPr lang="en-US" altLang="es-ES" sz="1500" dirty="0" err="1">
                <a:latin typeface="+mn-lt"/>
              </a:rPr>
              <a:t>Cuando</a:t>
            </a:r>
            <a:r>
              <a:rPr lang="en-US" altLang="es-ES" sz="1500" dirty="0">
                <a:latin typeface="+mn-lt"/>
              </a:rPr>
              <a:t> el </a:t>
            </a:r>
            <a:r>
              <a:rPr lang="en-US" altLang="es-ES" sz="1500" dirty="0" err="1">
                <a:latin typeface="+mn-lt"/>
              </a:rPr>
              <a:t>quejoso</a:t>
            </a:r>
            <a:r>
              <a:rPr lang="en-US" altLang="es-ES" sz="1500" dirty="0">
                <a:latin typeface="+mn-lt"/>
              </a:rPr>
              <a:t> habitual llama, </a:t>
            </a:r>
            <a:r>
              <a:rPr lang="en-US" altLang="es-ES" sz="1500" dirty="0" err="1">
                <a:latin typeface="+mn-lt"/>
              </a:rPr>
              <a:t>intente</a:t>
            </a:r>
            <a:r>
              <a:rPr lang="en-US" altLang="es-ES" sz="1500" dirty="0">
                <a:latin typeface="+mn-lt"/>
              </a:rPr>
              <a:t> </a:t>
            </a:r>
            <a:r>
              <a:rPr lang="en-US" altLang="es-ES" sz="1500" dirty="0" err="1">
                <a:latin typeface="+mn-lt"/>
              </a:rPr>
              <a:t>separar</a:t>
            </a:r>
            <a:r>
              <a:rPr lang="en-US" altLang="es-ES" sz="1500" dirty="0">
                <a:latin typeface="+mn-lt"/>
              </a:rPr>
              <a:t> las </a:t>
            </a:r>
            <a:r>
              <a:rPr lang="en-US" altLang="es-ES" sz="1500" dirty="0" err="1">
                <a:latin typeface="+mn-lt"/>
              </a:rPr>
              <a:t>quejas</a:t>
            </a:r>
            <a:r>
              <a:rPr lang="en-US" altLang="es-ES" sz="1500" dirty="0">
                <a:latin typeface="+mn-lt"/>
              </a:rPr>
              <a:t> </a:t>
            </a:r>
            <a:r>
              <a:rPr lang="en-US" altLang="es-ES" sz="1500" dirty="0" err="1">
                <a:latin typeface="+mn-lt"/>
              </a:rPr>
              <a:t>legítimas</a:t>
            </a:r>
            <a:r>
              <a:rPr lang="en-US" altLang="es-ES" sz="1500" dirty="0">
                <a:latin typeface="+mn-lt"/>
              </a:rPr>
              <a:t> de las falsas. </a:t>
            </a:r>
          </a:p>
          <a:p>
            <a:pPr>
              <a:lnSpc>
                <a:spcPct val="90000"/>
              </a:lnSpc>
              <a:spcAft>
                <a:spcPts val="600"/>
              </a:spcAft>
            </a:pPr>
            <a:endParaRPr lang="en-US" altLang="es-ES" sz="1500" dirty="0">
              <a:latin typeface="+mn-lt"/>
            </a:endParaRPr>
          </a:p>
          <a:p>
            <a:pPr>
              <a:lnSpc>
                <a:spcPct val="90000"/>
              </a:lnSpc>
              <a:spcAft>
                <a:spcPts val="600"/>
              </a:spcAft>
            </a:pPr>
            <a:r>
              <a:rPr lang="en-US" altLang="es-ES" sz="1500" dirty="0">
                <a:latin typeface="+mn-lt"/>
              </a:rPr>
              <a:t>-Evite </a:t>
            </a:r>
            <a:r>
              <a:rPr lang="en-US" altLang="es-ES" sz="1500" dirty="0" err="1">
                <a:latin typeface="+mn-lt"/>
              </a:rPr>
              <a:t>ponerse</a:t>
            </a:r>
            <a:r>
              <a:rPr lang="en-US" altLang="es-ES" sz="1500" dirty="0">
                <a:latin typeface="+mn-lt"/>
              </a:rPr>
              <a:t> a la </a:t>
            </a:r>
            <a:r>
              <a:rPr lang="en-US" altLang="es-ES" sz="1500" dirty="0" err="1">
                <a:latin typeface="+mn-lt"/>
              </a:rPr>
              <a:t>defensiva</a:t>
            </a:r>
            <a:r>
              <a:rPr lang="en-US" altLang="es-ES" sz="1500" dirty="0">
                <a:latin typeface="+mn-lt"/>
              </a:rPr>
              <a:t>, no </a:t>
            </a:r>
            <a:r>
              <a:rPr lang="en-US" altLang="es-ES" sz="1500" dirty="0" err="1">
                <a:latin typeface="+mn-lt"/>
              </a:rPr>
              <a:t>importa</a:t>
            </a:r>
            <a:r>
              <a:rPr lang="en-US" altLang="es-ES" sz="1500" dirty="0">
                <a:latin typeface="+mn-lt"/>
              </a:rPr>
              <a:t> lo que </a:t>
            </a:r>
            <a:r>
              <a:rPr lang="en-US" altLang="es-ES" sz="1500" dirty="0" err="1">
                <a:latin typeface="+mn-lt"/>
              </a:rPr>
              <a:t>diga</a:t>
            </a:r>
            <a:r>
              <a:rPr lang="en-US" altLang="es-ES" sz="1500" dirty="0">
                <a:latin typeface="+mn-lt"/>
              </a:rPr>
              <a:t>. -</a:t>
            </a:r>
            <a:r>
              <a:rPr lang="en-US" altLang="es-ES" sz="1500" dirty="0" err="1">
                <a:latin typeface="+mn-lt"/>
              </a:rPr>
              <a:t>Déjelo</a:t>
            </a:r>
            <a:r>
              <a:rPr lang="en-US" altLang="es-ES" sz="1500" dirty="0">
                <a:latin typeface="+mn-lt"/>
              </a:rPr>
              <a:t> </a:t>
            </a:r>
            <a:r>
              <a:rPr lang="en-US" altLang="es-ES" sz="1500" dirty="0" err="1">
                <a:latin typeface="+mn-lt"/>
              </a:rPr>
              <a:t>hablar</a:t>
            </a:r>
            <a:r>
              <a:rPr lang="en-US" altLang="es-ES" sz="1500" dirty="0">
                <a:latin typeface="+mn-lt"/>
              </a:rPr>
              <a:t>. </a:t>
            </a:r>
            <a:br>
              <a:rPr lang="en-US" altLang="es-ES" sz="1500" dirty="0">
                <a:latin typeface="+mn-lt"/>
              </a:rPr>
            </a:br>
            <a:endParaRPr lang="en-US" altLang="es-ES" sz="1500" dirty="0">
              <a:latin typeface="+mn-lt"/>
            </a:endParaRPr>
          </a:p>
          <a:p>
            <a:pPr>
              <a:lnSpc>
                <a:spcPct val="90000"/>
              </a:lnSpc>
              <a:spcAft>
                <a:spcPts val="600"/>
              </a:spcAft>
            </a:pPr>
            <a:r>
              <a:rPr lang="en-US" altLang="es-ES" sz="1500" dirty="0">
                <a:latin typeface="+mn-lt"/>
              </a:rPr>
              <a:t>-Si la </a:t>
            </a:r>
            <a:r>
              <a:rPr lang="en-US" altLang="es-ES" sz="1500" dirty="0" err="1">
                <a:latin typeface="+mn-lt"/>
              </a:rPr>
              <a:t>queja</a:t>
            </a:r>
            <a:r>
              <a:rPr lang="en-US" altLang="es-ES" sz="1500" dirty="0">
                <a:latin typeface="+mn-lt"/>
              </a:rPr>
              <a:t> es </a:t>
            </a:r>
            <a:r>
              <a:rPr lang="en-US" altLang="es-ES" sz="1500" dirty="0" err="1">
                <a:latin typeface="+mn-lt"/>
              </a:rPr>
              <a:t>válida</a:t>
            </a:r>
            <a:r>
              <a:rPr lang="en-US" altLang="es-ES" sz="1500" dirty="0">
                <a:latin typeface="+mn-lt"/>
              </a:rPr>
              <a:t>, tome los pasos </a:t>
            </a:r>
            <a:r>
              <a:rPr lang="en-US" altLang="es-ES" sz="1500" dirty="0" err="1">
                <a:latin typeface="+mn-lt"/>
              </a:rPr>
              <a:t>adecuados</a:t>
            </a:r>
            <a:r>
              <a:rPr lang="en-US" altLang="es-ES" sz="1500" dirty="0">
                <a:latin typeface="+mn-lt"/>
              </a:rPr>
              <a:t> para resolver el </a:t>
            </a:r>
            <a:r>
              <a:rPr lang="en-US" altLang="es-ES" sz="1500" dirty="0" err="1">
                <a:latin typeface="+mn-lt"/>
              </a:rPr>
              <a:t>problema</a:t>
            </a:r>
            <a:r>
              <a:rPr lang="en-US" altLang="es-ES" sz="1500" dirty="0">
                <a:latin typeface="+mn-lt"/>
              </a:rPr>
              <a:t> </a:t>
            </a:r>
            <a:br>
              <a:rPr lang="en-US" altLang="es-ES" sz="1500" dirty="0">
                <a:latin typeface="+mn-lt"/>
              </a:rPr>
            </a:br>
            <a:endParaRPr lang="en-US" altLang="es-ES" sz="1500" dirty="0">
              <a:latin typeface="+mn-lt"/>
            </a:endParaRP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506" name="3 Marcador de número de diapositiva">
            <a:extLst>
              <a:ext uri="{FF2B5EF4-FFF2-40B4-BE49-F238E27FC236}">
                <a16:creationId xmlns:a16="http://schemas.microsoft.com/office/drawing/2014/main" id="{B662EC84-F36B-F848-B2BD-3557E84CD814}"/>
              </a:ext>
            </a:extLst>
          </p:cNvPr>
          <p:cNvSpPr>
            <a:spLocks noGrp="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98E5B1A4-E2EA-9D48-809F-182CFF7101FE}" type="slidenum">
              <a:rPr lang="en-US" altLang="es-ES">
                <a:solidFill>
                  <a:schemeClr val="tx1">
                    <a:tint val="75000"/>
                  </a:schemeClr>
                </a:solidFill>
                <a:latin typeface="+mn-lt"/>
              </a:rPr>
              <a:pPr>
                <a:spcAft>
                  <a:spcPts val="600"/>
                </a:spcAft>
              </a:pPr>
              <a:t>31</a:t>
            </a:fld>
            <a:endParaRPr lang="en-US" altLang="es-ES">
              <a:solidFill>
                <a:schemeClr val="tx1">
                  <a:tint val="75000"/>
                </a:schemeClr>
              </a:solidFill>
              <a:latin typeface="+mn-lt"/>
            </a:endParaRPr>
          </a:p>
        </p:txBody>
      </p:sp>
    </p:spTree>
    <p:extLst>
      <p:ext uri="{BB962C8B-B14F-4D97-AF65-F5344CB8AC3E}">
        <p14:creationId xmlns:p14="http://schemas.microsoft.com/office/powerpoint/2010/main" val="300361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1B1214E5-E280-C346-8089-0F2282AFAD21}"/>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a:solidFill>
                  <a:schemeClr val="tx1"/>
                </a:solidFill>
                <a:latin typeface="+mj-lt"/>
                <a:ea typeface="+mj-ea"/>
                <a:cs typeface="+mj-cs"/>
              </a:rPr>
              <a:t>El grosero u ofensivo</a:t>
            </a:r>
          </a:p>
        </p:txBody>
      </p:sp>
      <p:sp>
        <p:nvSpPr>
          <p:cNvPr id="22532" name="419853 CuadroTexto">
            <a:extLst>
              <a:ext uri="{FF2B5EF4-FFF2-40B4-BE49-F238E27FC236}">
                <a16:creationId xmlns:a16="http://schemas.microsoft.com/office/drawing/2014/main" id="{7D24B9A7-ACF6-7C40-A160-B890D9F1EF11}"/>
              </a:ext>
            </a:extLst>
          </p:cNvPr>
          <p:cNvSpPr txBox="1">
            <a:spLocks noChangeArrowheads="1"/>
          </p:cNvSpPr>
          <p:nvPr/>
        </p:nvSpPr>
        <p:spPr bwMode="auto">
          <a:xfrm>
            <a:off x="1045028" y="3017522"/>
            <a:ext cx="9941319" cy="3124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Aft>
                <a:spcPts val="600"/>
              </a:spcAft>
            </a:pPr>
            <a:r>
              <a:rPr lang="en-US" altLang="es-ES" sz="1300" dirty="0">
                <a:latin typeface="+mn-lt"/>
              </a:rPr>
              <a:t>Si </a:t>
            </a:r>
            <a:r>
              <a:rPr lang="en-US" altLang="es-ES" sz="1300" dirty="0" err="1">
                <a:latin typeface="+mn-lt"/>
              </a:rPr>
              <a:t>usted</a:t>
            </a:r>
            <a:r>
              <a:rPr lang="en-US" altLang="es-ES" sz="1300" dirty="0">
                <a:latin typeface="+mn-lt"/>
              </a:rPr>
              <a:t> se da </a:t>
            </a:r>
            <a:r>
              <a:rPr lang="en-US" altLang="es-ES" sz="1300" dirty="0" err="1">
                <a:latin typeface="+mn-lt"/>
              </a:rPr>
              <a:t>cuenta</a:t>
            </a:r>
            <a:r>
              <a:rPr lang="en-US" altLang="es-ES" sz="1300" dirty="0">
                <a:latin typeface="+mn-lt"/>
              </a:rPr>
              <a:t> de </a:t>
            </a:r>
            <a:r>
              <a:rPr lang="en-US" altLang="es-ES" sz="1300" dirty="0" err="1">
                <a:latin typeface="+mn-lt"/>
              </a:rPr>
              <a:t>cómo</a:t>
            </a:r>
            <a:r>
              <a:rPr lang="en-US" altLang="es-ES" sz="1300" dirty="0">
                <a:latin typeface="+mn-lt"/>
              </a:rPr>
              <a:t> son </a:t>
            </a:r>
            <a:r>
              <a:rPr lang="en-US" altLang="es-ES" sz="1300" dirty="0" err="1">
                <a:latin typeface="+mn-lt"/>
              </a:rPr>
              <a:t>en</a:t>
            </a:r>
            <a:r>
              <a:rPr lang="en-US" altLang="es-ES" sz="1300" dirty="0">
                <a:latin typeface="+mn-lt"/>
              </a:rPr>
              <a:t> </a:t>
            </a:r>
            <a:r>
              <a:rPr lang="en-US" altLang="es-ES" sz="1300" dirty="0" err="1">
                <a:latin typeface="+mn-lt"/>
              </a:rPr>
              <a:t>realidad</a:t>
            </a:r>
            <a:r>
              <a:rPr lang="en-US" altLang="es-ES" sz="1300" dirty="0">
                <a:latin typeface="+mn-lt"/>
              </a:rPr>
              <a:t> </a:t>
            </a:r>
            <a:r>
              <a:rPr lang="en-US" altLang="es-ES" sz="1300" dirty="0" err="1">
                <a:latin typeface="+mn-lt"/>
              </a:rPr>
              <a:t>estas</a:t>
            </a:r>
            <a:r>
              <a:rPr lang="en-US" altLang="es-ES" sz="1300" dirty="0">
                <a:latin typeface="+mn-lt"/>
              </a:rPr>
              <a:t> personas le </a:t>
            </a:r>
            <a:r>
              <a:rPr lang="en-US" altLang="es-ES" sz="1300" dirty="0" err="1">
                <a:latin typeface="+mn-lt"/>
              </a:rPr>
              <a:t>resultará</a:t>
            </a:r>
            <a:r>
              <a:rPr lang="en-US" altLang="es-ES" sz="1300" dirty="0">
                <a:latin typeface="+mn-lt"/>
              </a:rPr>
              <a:t> </a:t>
            </a:r>
            <a:r>
              <a:rPr lang="en-US" altLang="es-ES" sz="1300" dirty="0" err="1">
                <a:latin typeface="+mn-lt"/>
              </a:rPr>
              <a:t>más</a:t>
            </a:r>
            <a:r>
              <a:rPr lang="en-US" altLang="es-ES" sz="1300" dirty="0">
                <a:latin typeface="+mn-lt"/>
              </a:rPr>
              <a:t> </a:t>
            </a:r>
            <a:r>
              <a:rPr lang="en-US" altLang="es-ES" sz="1300" dirty="0" err="1">
                <a:latin typeface="+mn-lt"/>
              </a:rPr>
              <a:t>fácil</a:t>
            </a:r>
            <a:r>
              <a:rPr lang="en-US" altLang="es-ES" sz="1300" dirty="0">
                <a:latin typeface="+mn-lt"/>
              </a:rPr>
              <a:t> </a:t>
            </a:r>
            <a:r>
              <a:rPr lang="en-US" altLang="es-ES" sz="1300" dirty="0" err="1">
                <a:latin typeface="+mn-lt"/>
              </a:rPr>
              <a:t>tratar</a:t>
            </a:r>
            <a:r>
              <a:rPr lang="en-US" altLang="es-ES" sz="1300" dirty="0">
                <a:latin typeface="+mn-lt"/>
              </a:rPr>
              <a:t> con </a:t>
            </a:r>
            <a:r>
              <a:rPr lang="en-US" altLang="es-ES" sz="1300" dirty="0" err="1">
                <a:latin typeface="+mn-lt"/>
              </a:rPr>
              <a:t>ellos</a:t>
            </a:r>
            <a:r>
              <a:rPr lang="en-US" altLang="es-ES" sz="1300" dirty="0">
                <a:latin typeface="+mn-lt"/>
              </a:rPr>
              <a:t>. </a:t>
            </a:r>
          </a:p>
          <a:p>
            <a:pPr>
              <a:lnSpc>
                <a:spcPct val="90000"/>
              </a:lnSpc>
              <a:spcAft>
                <a:spcPts val="600"/>
              </a:spcAft>
            </a:pPr>
            <a:endParaRPr lang="en-US" altLang="es-ES" sz="1300" dirty="0">
              <a:latin typeface="+mn-lt"/>
            </a:endParaRPr>
          </a:p>
          <a:p>
            <a:pPr>
              <a:lnSpc>
                <a:spcPct val="90000"/>
              </a:lnSpc>
              <a:spcAft>
                <a:spcPts val="600"/>
              </a:spcAft>
            </a:pPr>
            <a:r>
              <a:rPr lang="en-US" altLang="es-ES" sz="1300" dirty="0">
                <a:latin typeface="+mn-lt"/>
              </a:rPr>
              <a:t>Se </a:t>
            </a:r>
            <a:r>
              <a:rPr lang="en-US" altLang="es-ES" sz="1300" dirty="0" err="1">
                <a:latin typeface="+mn-lt"/>
              </a:rPr>
              <a:t>presentan</a:t>
            </a:r>
            <a:r>
              <a:rPr lang="en-US" altLang="es-ES" sz="1300" dirty="0">
                <a:latin typeface="+mn-lt"/>
              </a:rPr>
              <a:t> </a:t>
            </a:r>
            <a:r>
              <a:rPr lang="en-US" altLang="es-ES" sz="1300" dirty="0" err="1">
                <a:latin typeface="+mn-lt"/>
              </a:rPr>
              <a:t>como</a:t>
            </a:r>
            <a:r>
              <a:rPr lang="en-US" altLang="es-ES" sz="1300" dirty="0">
                <a:latin typeface="+mn-lt"/>
              </a:rPr>
              <a:t> </a:t>
            </a:r>
            <a:r>
              <a:rPr lang="en-US" altLang="es-ES" sz="1300" dirty="0" err="1">
                <a:latin typeface="+mn-lt"/>
              </a:rPr>
              <a:t>arrogantes</a:t>
            </a:r>
            <a:r>
              <a:rPr lang="en-US" altLang="es-ES" sz="1300" dirty="0">
                <a:latin typeface="+mn-lt"/>
              </a:rPr>
              <a:t> y con una </a:t>
            </a:r>
            <a:r>
              <a:rPr lang="en-US" altLang="es-ES" sz="1300" dirty="0" err="1">
                <a:latin typeface="+mn-lt"/>
              </a:rPr>
              <a:t>seguridad</a:t>
            </a:r>
            <a:r>
              <a:rPr lang="en-US" altLang="es-ES" sz="1300" dirty="0">
                <a:latin typeface="+mn-lt"/>
              </a:rPr>
              <a:t> personal </a:t>
            </a:r>
            <a:r>
              <a:rPr lang="en-US" altLang="es-ES" sz="1300" dirty="0" err="1">
                <a:latin typeface="+mn-lt"/>
              </a:rPr>
              <a:t>absoluta</a:t>
            </a:r>
            <a:r>
              <a:rPr lang="en-US" altLang="es-ES" sz="1300" dirty="0">
                <a:latin typeface="+mn-lt"/>
              </a:rPr>
              <a:t>. Sin embargo, por </a:t>
            </a:r>
            <a:r>
              <a:rPr lang="en-US" altLang="es-ES" sz="1300" dirty="0" err="1">
                <a:latin typeface="+mn-lt"/>
              </a:rPr>
              <a:t>debajo</a:t>
            </a:r>
            <a:r>
              <a:rPr lang="en-US" altLang="es-ES" sz="1300" dirty="0">
                <a:latin typeface="+mn-lt"/>
              </a:rPr>
              <a:t>, se </a:t>
            </a:r>
            <a:r>
              <a:rPr lang="en-US" altLang="es-ES" sz="1300" dirty="0" err="1">
                <a:latin typeface="+mn-lt"/>
              </a:rPr>
              <a:t>sienten</a:t>
            </a:r>
            <a:r>
              <a:rPr lang="en-US" altLang="es-ES" sz="1300" dirty="0">
                <a:latin typeface="+mn-lt"/>
              </a:rPr>
              <a:t> solos e </a:t>
            </a:r>
            <a:r>
              <a:rPr lang="en-US" altLang="es-ES" sz="1300" dirty="0" err="1">
                <a:latin typeface="+mn-lt"/>
              </a:rPr>
              <a:t>inseguros</a:t>
            </a:r>
            <a:r>
              <a:rPr lang="en-US" altLang="es-ES" sz="1300" dirty="0">
                <a:latin typeface="+mn-lt"/>
              </a:rPr>
              <a:t>. </a:t>
            </a:r>
            <a:br>
              <a:rPr lang="en-US" altLang="es-ES" sz="1300" dirty="0">
                <a:latin typeface="+mn-lt"/>
              </a:rPr>
            </a:br>
            <a:br>
              <a:rPr lang="en-US" altLang="es-ES" sz="1300" dirty="0">
                <a:latin typeface="+mn-lt"/>
              </a:rPr>
            </a:br>
            <a:r>
              <a:rPr lang="en-US" altLang="es-ES" sz="1300" dirty="0">
                <a:latin typeface="+mn-lt"/>
              </a:rPr>
              <a:t>Al </a:t>
            </a:r>
            <a:r>
              <a:rPr lang="en-US" altLang="es-ES" sz="1300" dirty="0" err="1">
                <a:latin typeface="+mn-lt"/>
              </a:rPr>
              <a:t>tratar</a:t>
            </a:r>
            <a:r>
              <a:rPr lang="en-US" altLang="es-ES" sz="1300" dirty="0">
                <a:latin typeface="+mn-lt"/>
              </a:rPr>
              <a:t> con </a:t>
            </a:r>
            <a:r>
              <a:rPr lang="en-US" altLang="es-ES" sz="1300" dirty="0" err="1">
                <a:latin typeface="+mn-lt"/>
              </a:rPr>
              <a:t>estos</a:t>
            </a:r>
            <a:r>
              <a:rPr lang="en-US" altLang="es-ES" sz="1300" dirty="0">
                <a:latin typeface="+mn-lt"/>
              </a:rPr>
              <a:t> </a:t>
            </a:r>
            <a:r>
              <a:rPr lang="en-US" altLang="es-ES" sz="1300" dirty="0" err="1">
                <a:latin typeface="+mn-lt"/>
              </a:rPr>
              <a:t>individuos</a:t>
            </a:r>
            <a:r>
              <a:rPr lang="en-US" altLang="es-ES" sz="1300" dirty="0">
                <a:latin typeface="+mn-lt"/>
              </a:rPr>
              <a:t> </a:t>
            </a:r>
            <a:r>
              <a:rPr lang="en-US" altLang="es-ES" sz="1300" dirty="0" err="1">
                <a:latin typeface="+mn-lt"/>
              </a:rPr>
              <a:t>siga</a:t>
            </a:r>
            <a:r>
              <a:rPr lang="en-US" altLang="es-ES" sz="1300" dirty="0">
                <a:latin typeface="+mn-lt"/>
              </a:rPr>
              <a:t> las </a:t>
            </a:r>
            <a:r>
              <a:rPr lang="en-US" altLang="es-ES" sz="1300" dirty="0" err="1">
                <a:latin typeface="+mn-lt"/>
              </a:rPr>
              <a:t>siguientes</a:t>
            </a:r>
            <a:r>
              <a:rPr lang="en-US" altLang="es-ES" sz="1300" dirty="0">
                <a:latin typeface="+mn-lt"/>
              </a:rPr>
              <a:t> </a:t>
            </a:r>
            <a:r>
              <a:rPr lang="en-US" altLang="es-ES" sz="1300" dirty="0" err="1">
                <a:latin typeface="+mn-lt"/>
              </a:rPr>
              <a:t>reglas</a:t>
            </a:r>
            <a:r>
              <a:rPr lang="en-US" altLang="es-ES" sz="1300" dirty="0">
                <a:latin typeface="+mn-lt"/>
              </a:rPr>
              <a:t>: </a:t>
            </a:r>
            <a:br>
              <a:rPr lang="en-US" altLang="es-ES" sz="1300" dirty="0">
                <a:latin typeface="+mn-lt"/>
              </a:rPr>
            </a:br>
            <a:r>
              <a:rPr lang="en-US" altLang="es-ES" sz="1300" dirty="0">
                <a:latin typeface="+mn-lt"/>
              </a:rPr>
              <a:t> </a:t>
            </a:r>
          </a:p>
          <a:p>
            <a:pPr>
              <a:lnSpc>
                <a:spcPct val="90000"/>
              </a:lnSpc>
              <a:spcAft>
                <a:spcPts val="600"/>
              </a:spcAft>
            </a:pPr>
            <a:r>
              <a:rPr lang="en-US" altLang="es-ES" sz="1300" dirty="0">
                <a:latin typeface="+mn-lt"/>
              </a:rPr>
              <a:t>No </a:t>
            </a:r>
            <a:r>
              <a:rPr lang="en-US" altLang="es-ES" sz="1300" dirty="0" err="1">
                <a:latin typeface="+mn-lt"/>
              </a:rPr>
              <a:t>trate</a:t>
            </a:r>
            <a:r>
              <a:rPr lang="en-US" altLang="es-ES" sz="1300" dirty="0">
                <a:latin typeface="+mn-lt"/>
              </a:rPr>
              <a:t> de "</a:t>
            </a:r>
            <a:r>
              <a:rPr lang="en-US" altLang="es-ES" sz="1300" dirty="0" err="1">
                <a:latin typeface="+mn-lt"/>
              </a:rPr>
              <a:t>ponerlos</a:t>
            </a:r>
            <a:r>
              <a:rPr lang="en-US" altLang="es-ES" sz="1300" dirty="0">
                <a:latin typeface="+mn-lt"/>
              </a:rPr>
              <a:t> </a:t>
            </a:r>
            <a:r>
              <a:rPr lang="en-US" altLang="es-ES" sz="1300" dirty="0" err="1">
                <a:latin typeface="+mn-lt"/>
              </a:rPr>
              <a:t>en</a:t>
            </a:r>
            <a:r>
              <a:rPr lang="en-US" altLang="es-ES" sz="1300" dirty="0">
                <a:latin typeface="+mn-lt"/>
              </a:rPr>
              <a:t> </a:t>
            </a:r>
            <a:r>
              <a:rPr lang="en-US" altLang="es-ES" sz="1300" dirty="0" err="1">
                <a:latin typeface="+mn-lt"/>
              </a:rPr>
              <a:t>su</a:t>
            </a:r>
            <a:r>
              <a:rPr lang="en-US" altLang="es-ES" sz="1300" dirty="0">
                <a:latin typeface="+mn-lt"/>
              </a:rPr>
              <a:t> </a:t>
            </a:r>
            <a:r>
              <a:rPr lang="en-US" altLang="es-ES" sz="1300" dirty="0" err="1">
                <a:latin typeface="+mn-lt"/>
              </a:rPr>
              <a:t>lugar</a:t>
            </a:r>
            <a:r>
              <a:rPr lang="en-US" altLang="es-ES" sz="1300" dirty="0">
                <a:latin typeface="+mn-lt"/>
              </a:rPr>
              <a:t>", ¡no lo </a:t>
            </a:r>
            <a:r>
              <a:rPr lang="en-US" altLang="es-ES" sz="1300" dirty="0" err="1">
                <a:latin typeface="+mn-lt"/>
              </a:rPr>
              <a:t>haga</a:t>
            </a:r>
            <a:r>
              <a:rPr lang="en-US" altLang="es-ES" sz="1300" dirty="0">
                <a:latin typeface="+mn-lt"/>
              </a:rPr>
              <a:t>!.</a:t>
            </a:r>
          </a:p>
          <a:p>
            <a:pPr>
              <a:lnSpc>
                <a:spcPct val="90000"/>
              </a:lnSpc>
              <a:spcAft>
                <a:spcPts val="600"/>
              </a:spcAft>
            </a:pPr>
            <a:r>
              <a:rPr lang="en-US" altLang="es-ES" sz="1300" dirty="0">
                <a:latin typeface="+mn-lt"/>
              </a:rPr>
              <a:t> </a:t>
            </a:r>
          </a:p>
          <a:p>
            <a:pPr>
              <a:lnSpc>
                <a:spcPct val="90000"/>
              </a:lnSpc>
              <a:spcAft>
                <a:spcPts val="600"/>
              </a:spcAft>
            </a:pPr>
            <a:r>
              <a:rPr lang="en-US" altLang="es-ES" sz="1300" dirty="0">
                <a:latin typeface="+mn-lt"/>
              </a:rPr>
              <a:t>Un </a:t>
            </a:r>
            <a:r>
              <a:rPr lang="en-US" altLang="es-ES" sz="1300" dirty="0" err="1">
                <a:latin typeface="+mn-lt"/>
              </a:rPr>
              <a:t>recurso</a:t>
            </a:r>
            <a:r>
              <a:rPr lang="en-US" altLang="es-ES" sz="1300" dirty="0">
                <a:latin typeface="+mn-lt"/>
              </a:rPr>
              <a:t> </a:t>
            </a:r>
            <a:r>
              <a:rPr lang="en-US" altLang="es-ES" sz="1300" dirty="0" err="1">
                <a:latin typeface="+mn-lt"/>
              </a:rPr>
              <a:t>mucho</a:t>
            </a:r>
            <a:r>
              <a:rPr lang="en-US" altLang="es-ES" sz="1300" dirty="0">
                <a:latin typeface="+mn-lt"/>
              </a:rPr>
              <a:t> </a:t>
            </a:r>
            <a:r>
              <a:rPr lang="en-US" altLang="es-ES" sz="1300" dirty="0" err="1">
                <a:latin typeface="+mn-lt"/>
              </a:rPr>
              <a:t>más</a:t>
            </a:r>
            <a:r>
              <a:rPr lang="en-US" altLang="es-ES" sz="1300" dirty="0">
                <a:latin typeface="+mn-lt"/>
              </a:rPr>
              <a:t> </a:t>
            </a:r>
            <a:r>
              <a:rPr lang="en-US" altLang="es-ES" sz="1300" dirty="0" err="1">
                <a:latin typeface="+mn-lt"/>
              </a:rPr>
              <a:t>efectivo</a:t>
            </a:r>
            <a:r>
              <a:rPr lang="en-US" altLang="es-ES" sz="1300" dirty="0">
                <a:latin typeface="+mn-lt"/>
              </a:rPr>
              <a:t> es el de ser </a:t>
            </a:r>
            <a:r>
              <a:rPr lang="en-US" altLang="es-ES" sz="1300" dirty="0" err="1">
                <a:latin typeface="+mn-lt"/>
              </a:rPr>
              <a:t>amable</a:t>
            </a:r>
            <a:r>
              <a:rPr lang="en-US" altLang="es-ES" sz="1300" dirty="0">
                <a:latin typeface="+mn-lt"/>
              </a:rPr>
              <a:t>, </a:t>
            </a:r>
            <a:r>
              <a:rPr lang="en-US" altLang="es-ES" sz="1300" dirty="0" err="1">
                <a:latin typeface="+mn-lt"/>
              </a:rPr>
              <a:t>excepcionalmente</a:t>
            </a:r>
            <a:r>
              <a:rPr lang="en-US" altLang="es-ES" sz="1300" dirty="0">
                <a:latin typeface="+mn-lt"/>
              </a:rPr>
              <a:t> </a:t>
            </a:r>
            <a:r>
              <a:rPr lang="en-US" altLang="es-ES" sz="1300" dirty="0" err="1">
                <a:latin typeface="+mn-lt"/>
              </a:rPr>
              <a:t>amable</a:t>
            </a:r>
            <a:r>
              <a:rPr lang="en-US" altLang="es-ES" sz="1300" dirty="0">
                <a:latin typeface="+mn-lt"/>
              </a:rPr>
              <a:t>, </a:t>
            </a:r>
            <a:r>
              <a:rPr lang="en-US" altLang="es-ES" sz="1300" dirty="0" err="1">
                <a:latin typeface="+mn-lt"/>
              </a:rPr>
              <a:t>comenzarán</a:t>
            </a:r>
            <a:r>
              <a:rPr lang="en-US" altLang="es-ES" sz="1300" dirty="0">
                <a:latin typeface="+mn-lt"/>
              </a:rPr>
              <a:t> a </a:t>
            </a:r>
            <a:r>
              <a:rPr lang="en-US" altLang="es-ES" sz="1300" dirty="0" err="1">
                <a:latin typeface="+mn-lt"/>
              </a:rPr>
              <a:t>otorgarle</a:t>
            </a:r>
            <a:r>
              <a:rPr lang="en-US" altLang="es-ES" sz="1300" dirty="0">
                <a:latin typeface="+mn-lt"/>
              </a:rPr>
              <a:t> el </a:t>
            </a:r>
            <a:r>
              <a:rPr lang="en-US" altLang="es-ES" sz="1300" dirty="0" err="1">
                <a:latin typeface="+mn-lt"/>
              </a:rPr>
              <a:t>mismo</a:t>
            </a:r>
            <a:r>
              <a:rPr lang="en-US" altLang="es-ES" sz="1300" dirty="0">
                <a:latin typeface="+mn-lt"/>
              </a:rPr>
              <a:t> </a:t>
            </a:r>
            <a:r>
              <a:rPr lang="en-US" altLang="es-ES" sz="1300" dirty="0" err="1">
                <a:latin typeface="+mn-lt"/>
              </a:rPr>
              <a:t>respeto</a:t>
            </a:r>
            <a:r>
              <a:rPr lang="en-US" altLang="es-ES" sz="1300" dirty="0">
                <a:latin typeface="+mn-lt"/>
              </a:rPr>
              <a:t> que </a:t>
            </a:r>
            <a:r>
              <a:rPr lang="en-US" altLang="es-ES" sz="1300" dirty="0" err="1">
                <a:latin typeface="+mn-lt"/>
              </a:rPr>
              <a:t>usted</a:t>
            </a:r>
            <a:r>
              <a:rPr lang="en-US" altLang="es-ES" sz="1300" dirty="0">
                <a:latin typeface="+mn-lt"/>
              </a:rPr>
              <a:t> les </a:t>
            </a:r>
            <a:r>
              <a:rPr lang="en-US" altLang="es-ES" sz="1300" dirty="0" err="1">
                <a:latin typeface="+mn-lt"/>
              </a:rPr>
              <a:t>ofrece</a:t>
            </a:r>
            <a:r>
              <a:rPr lang="en-US" altLang="es-ES" sz="1300" dirty="0">
                <a:latin typeface="+mn-lt"/>
              </a:rPr>
              <a:t> a </a:t>
            </a:r>
            <a:r>
              <a:rPr lang="en-US" altLang="es-ES" sz="1300" dirty="0" err="1">
                <a:latin typeface="+mn-lt"/>
              </a:rPr>
              <a:t>ellos</a:t>
            </a:r>
            <a:r>
              <a:rPr lang="en-US" altLang="es-ES" sz="1300" dirty="0">
                <a:latin typeface="+mn-lt"/>
              </a:rPr>
              <a:t>. </a:t>
            </a:r>
            <a:br>
              <a:rPr lang="en-US" altLang="es-ES" sz="1300" dirty="0">
                <a:latin typeface="+mn-lt"/>
              </a:rPr>
            </a:br>
            <a:endParaRPr lang="en-US" altLang="es-ES" sz="1300" dirty="0">
              <a:latin typeface="+mn-lt"/>
            </a:endParaRP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530" name="3 Marcador de número de diapositiva">
            <a:extLst>
              <a:ext uri="{FF2B5EF4-FFF2-40B4-BE49-F238E27FC236}">
                <a16:creationId xmlns:a16="http://schemas.microsoft.com/office/drawing/2014/main" id="{0C2C52E8-DBB8-9D4A-B776-B255BD2BB83D}"/>
              </a:ext>
            </a:extLst>
          </p:cNvPr>
          <p:cNvSpPr>
            <a:spLocks noGrp="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0EC2D3B0-D54C-3F40-8B53-79547500FD2F}" type="slidenum">
              <a:rPr lang="en-US" altLang="es-ES">
                <a:solidFill>
                  <a:schemeClr val="tx1">
                    <a:tint val="75000"/>
                  </a:schemeClr>
                </a:solidFill>
                <a:latin typeface="+mn-lt"/>
              </a:rPr>
              <a:pPr>
                <a:spcAft>
                  <a:spcPts val="600"/>
                </a:spcAft>
              </a:pPr>
              <a:t>32</a:t>
            </a:fld>
            <a:endParaRPr lang="en-US" altLang="es-ES">
              <a:solidFill>
                <a:schemeClr val="tx1">
                  <a:tint val="75000"/>
                </a:schemeClr>
              </a:solidFill>
              <a:latin typeface="+mn-lt"/>
            </a:endParaRPr>
          </a:p>
        </p:txBody>
      </p:sp>
    </p:spTree>
    <p:extLst>
      <p:ext uri="{BB962C8B-B14F-4D97-AF65-F5344CB8AC3E}">
        <p14:creationId xmlns:p14="http://schemas.microsoft.com/office/powerpoint/2010/main" val="2942669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6" name="Rectangle 7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ectangle 7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E18874B2-7540-9644-92AF-EB8E3E560D30}"/>
              </a:ext>
            </a:extLst>
          </p:cNvPr>
          <p:cNvSpPr txBox="1"/>
          <p:nvPr/>
        </p:nvSpPr>
        <p:spPr>
          <a:xfrm>
            <a:off x="1043631" y="809898"/>
            <a:ext cx="9942716" cy="155448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a:solidFill>
                  <a:schemeClr val="tx1"/>
                </a:solidFill>
                <a:latin typeface="+mj-lt"/>
                <a:ea typeface="+mj-ea"/>
                <a:cs typeface="+mj-cs"/>
              </a:rPr>
              <a:t>El exigente</a:t>
            </a:r>
          </a:p>
        </p:txBody>
      </p:sp>
      <p:sp>
        <p:nvSpPr>
          <p:cNvPr id="23556" name="420877 CuadroTexto">
            <a:extLst>
              <a:ext uri="{FF2B5EF4-FFF2-40B4-BE49-F238E27FC236}">
                <a16:creationId xmlns:a16="http://schemas.microsoft.com/office/drawing/2014/main" id="{8A5E445A-0CFE-0846-972E-FC30338A1C1B}"/>
              </a:ext>
            </a:extLst>
          </p:cNvPr>
          <p:cNvSpPr txBox="1">
            <a:spLocks noChangeArrowheads="1"/>
          </p:cNvSpPr>
          <p:nvPr/>
        </p:nvSpPr>
        <p:spPr bwMode="auto">
          <a:xfrm>
            <a:off x="1045028" y="3017522"/>
            <a:ext cx="9941319" cy="31246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lnSpc>
                <a:spcPct val="90000"/>
              </a:lnSpc>
              <a:spcAft>
                <a:spcPts val="600"/>
              </a:spcAft>
            </a:pPr>
            <a:br>
              <a:rPr lang="en-US" altLang="es-ES" sz="1500" b="1" dirty="0">
                <a:latin typeface="+mn-lt"/>
              </a:rPr>
            </a:br>
            <a:br>
              <a:rPr lang="en-US" altLang="es-ES" sz="1500" dirty="0">
                <a:latin typeface="+mn-lt"/>
              </a:rPr>
            </a:br>
            <a:r>
              <a:rPr lang="en-US" altLang="es-ES" sz="1500" dirty="0" err="1">
                <a:latin typeface="+mn-lt"/>
              </a:rPr>
              <a:t>Estos</a:t>
            </a:r>
            <a:r>
              <a:rPr lang="en-US" altLang="es-ES" sz="1500" dirty="0">
                <a:latin typeface="+mn-lt"/>
              </a:rPr>
              <a:t> son </a:t>
            </a:r>
            <a:r>
              <a:rPr lang="en-US" altLang="es-ES" sz="1500" dirty="0" err="1">
                <a:latin typeface="+mn-lt"/>
              </a:rPr>
              <a:t>individuos</a:t>
            </a:r>
            <a:r>
              <a:rPr lang="en-US" altLang="es-ES" sz="1500" dirty="0">
                <a:latin typeface="+mn-lt"/>
              </a:rPr>
              <a:t> que lo </a:t>
            </a:r>
            <a:r>
              <a:rPr lang="en-US" altLang="es-ES" sz="1500" dirty="0" err="1">
                <a:latin typeface="+mn-lt"/>
              </a:rPr>
              <a:t>interrumpen</a:t>
            </a:r>
            <a:r>
              <a:rPr lang="en-US" altLang="es-ES" sz="1500" dirty="0">
                <a:latin typeface="+mn-lt"/>
              </a:rPr>
              <a:t> </a:t>
            </a:r>
            <a:r>
              <a:rPr lang="en-US" altLang="es-ES" sz="1500" dirty="0" err="1">
                <a:latin typeface="+mn-lt"/>
              </a:rPr>
              <a:t>cuando</a:t>
            </a:r>
            <a:r>
              <a:rPr lang="en-US" altLang="es-ES" sz="1500" dirty="0">
                <a:latin typeface="+mn-lt"/>
              </a:rPr>
              <a:t> </a:t>
            </a:r>
            <a:r>
              <a:rPr lang="en-US" altLang="es-ES" sz="1500" dirty="0" err="1">
                <a:latin typeface="+mn-lt"/>
              </a:rPr>
              <a:t>usted</a:t>
            </a:r>
            <a:r>
              <a:rPr lang="en-US" altLang="es-ES" sz="1500" dirty="0">
                <a:latin typeface="+mn-lt"/>
              </a:rPr>
              <a:t> se </a:t>
            </a:r>
            <a:r>
              <a:rPr lang="en-US" altLang="es-ES" sz="1500" dirty="0" err="1">
                <a:latin typeface="+mn-lt"/>
              </a:rPr>
              <a:t>encuentra</a:t>
            </a:r>
            <a:r>
              <a:rPr lang="en-US" altLang="es-ES" sz="1500" dirty="0">
                <a:latin typeface="+mn-lt"/>
              </a:rPr>
              <a:t> </a:t>
            </a:r>
            <a:r>
              <a:rPr lang="en-US" altLang="es-ES" sz="1500" dirty="0" err="1">
                <a:latin typeface="+mn-lt"/>
              </a:rPr>
              <a:t>en</a:t>
            </a:r>
            <a:r>
              <a:rPr lang="en-US" altLang="es-ES" sz="1500" dirty="0">
                <a:latin typeface="+mn-lt"/>
              </a:rPr>
              <a:t> medio de una </a:t>
            </a:r>
            <a:r>
              <a:rPr lang="en-US" altLang="es-ES" sz="1500" dirty="0" err="1">
                <a:latin typeface="+mn-lt"/>
              </a:rPr>
              <a:t>conversación</a:t>
            </a:r>
            <a:r>
              <a:rPr lang="en-US" altLang="es-ES" sz="1500" dirty="0">
                <a:latin typeface="+mn-lt"/>
              </a:rPr>
              <a:t> con </a:t>
            </a:r>
            <a:r>
              <a:rPr lang="en-US" altLang="es-ES" sz="1500" dirty="0" err="1">
                <a:latin typeface="+mn-lt"/>
              </a:rPr>
              <a:t>otra</a:t>
            </a:r>
            <a:r>
              <a:rPr lang="en-US" altLang="es-ES" sz="1500" dirty="0">
                <a:latin typeface="+mn-lt"/>
              </a:rPr>
              <a:t> persona.</a:t>
            </a:r>
          </a:p>
          <a:p>
            <a:pPr>
              <a:lnSpc>
                <a:spcPct val="90000"/>
              </a:lnSpc>
              <a:spcAft>
                <a:spcPts val="600"/>
              </a:spcAft>
            </a:pPr>
            <a:endParaRPr lang="en-US" altLang="es-ES" sz="1500" dirty="0">
              <a:latin typeface="+mn-lt"/>
            </a:endParaRPr>
          </a:p>
          <a:p>
            <a:pPr>
              <a:lnSpc>
                <a:spcPct val="90000"/>
              </a:lnSpc>
              <a:spcAft>
                <a:spcPts val="600"/>
              </a:spcAft>
            </a:pPr>
            <a:r>
              <a:rPr lang="en-US" altLang="es-ES" sz="1500" dirty="0" err="1">
                <a:latin typeface="+mn-lt"/>
              </a:rPr>
              <a:t>Demandan</a:t>
            </a:r>
            <a:r>
              <a:rPr lang="en-US" altLang="es-ES" sz="1500" dirty="0">
                <a:latin typeface="+mn-lt"/>
              </a:rPr>
              <a:t> </a:t>
            </a:r>
            <a:r>
              <a:rPr lang="en-US" altLang="es-ES" sz="1500" dirty="0" err="1">
                <a:latin typeface="+mn-lt"/>
              </a:rPr>
              <a:t>su</a:t>
            </a:r>
            <a:r>
              <a:rPr lang="en-US" altLang="es-ES" sz="1500" dirty="0">
                <a:latin typeface="+mn-lt"/>
              </a:rPr>
              <a:t> </a:t>
            </a:r>
            <a:r>
              <a:rPr lang="en-US" altLang="es-ES" sz="1500" dirty="0" err="1">
                <a:latin typeface="+mn-lt"/>
              </a:rPr>
              <a:t>atención</a:t>
            </a:r>
            <a:r>
              <a:rPr lang="en-US" altLang="es-ES" sz="1500" dirty="0">
                <a:latin typeface="+mn-lt"/>
              </a:rPr>
              <a:t> </a:t>
            </a:r>
            <a:r>
              <a:rPr lang="en-US" altLang="es-ES" sz="1500" dirty="0" err="1">
                <a:latin typeface="+mn-lt"/>
              </a:rPr>
              <a:t>inmediata</a:t>
            </a:r>
            <a:r>
              <a:rPr lang="en-US" altLang="es-ES" sz="1500" dirty="0">
                <a:latin typeface="+mn-lt"/>
              </a:rPr>
              <a:t>  al </a:t>
            </a:r>
            <a:r>
              <a:rPr lang="en-US" altLang="es-ES" sz="1500" dirty="0" err="1">
                <a:latin typeface="+mn-lt"/>
              </a:rPr>
              <a:t>sentir</a:t>
            </a:r>
            <a:r>
              <a:rPr lang="en-US" altLang="es-ES" sz="1500" dirty="0">
                <a:latin typeface="+mn-lt"/>
              </a:rPr>
              <a:t>  </a:t>
            </a:r>
            <a:r>
              <a:rPr lang="en-US" altLang="es-ES" sz="1500" dirty="0" err="1">
                <a:latin typeface="+mn-lt"/>
              </a:rPr>
              <a:t>inseguridad</a:t>
            </a:r>
            <a:r>
              <a:rPr lang="en-US" altLang="es-ES" sz="1500" dirty="0">
                <a:latin typeface="+mn-lt"/>
              </a:rPr>
              <a:t>.</a:t>
            </a:r>
          </a:p>
          <a:p>
            <a:pPr>
              <a:lnSpc>
                <a:spcPct val="90000"/>
              </a:lnSpc>
              <a:spcAft>
                <a:spcPts val="600"/>
              </a:spcAft>
            </a:pPr>
            <a:endParaRPr lang="en-US" altLang="es-ES" sz="1500" dirty="0">
              <a:latin typeface="+mn-lt"/>
            </a:endParaRPr>
          </a:p>
          <a:p>
            <a:pPr>
              <a:lnSpc>
                <a:spcPct val="90000"/>
              </a:lnSpc>
              <a:spcAft>
                <a:spcPts val="600"/>
              </a:spcAft>
            </a:pPr>
            <a:r>
              <a:rPr lang="en-US" altLang="es-ES" sz="1500" dirty="0">
                <a:latin typeface="+mn-lt"/>
              </a:rPr>
              <a:t>Al </a:t>
            </a:r>
            <a:r>
              <a:rPr lang="en-US" altLang="es-ES" sz="1500" dirty="0" err="1">
                <a:latin typeface="+mn-lt"/>
              </a:rPr>
              <a:t>tratar</a:t>
            </a:r>
            <a:r>
              <a:rPr lang="en-US" altLang="es-ES" sz="1500" dirty="0">
                <a:latin typeface="+mn-lt"/>
              </a:rPr>
              <a:t> con </a:t>
            </a:r>
            <a:r>
              <a:rPr lang="en-US" altLang="es-ES" sz="1500" dirty="0" err="1">
                <a:latin typeface="+mn-lt"/>
              </a:rPr>
              <a:t>estos</a:t>
            </a:r>
            <a:r>
              <a:rPr lang="en-US" altLang="es-ES" sz="1500" dirty="0">
                <a:latin typeface="+mn-lt"/>
              </a:rPr>
              <a:t> </a:t>
            </a:r>
            <a:r>
              <a:rPr lang="en-US" altLang="es-ES" sz="1500" dirty="0" err="1">
                <a:latin typeface="+mn-lt"/>
              </a:rPr>
              <a:t>individuos</a:t>
            </a:r>
            <a:r>
              <a:rPr lang="en-US" altLang="es-ES" sz="1500" dirty="0">
                <a:latin typeface="+mn-lt"/>
              </a:rPr>
              <a:t> </a:t>
            </a:r>
            <a:r>
              <a:rPr lang="en-US" altLang="es-ES" sz="1500" dirty="0" err="1">
                <a:latin typeface="+mn-lt"/>
              </a:rPr>
              <a:t>siga</a:t>
            </a:r>
            <a:r>
              <a:rPr lang="en-US" altLang="es-ES" sz="1500" dirty="0">
                <a:latin typeface="+mn-lt"/>
              </a:rPr>
              <a:t> las </a:t>
            </a:r>
            <a:r>
              <a:rPr lang="en-US" altLang="es-ES" sz="1500" dirty="0" err="1">
                <a:latin typeface="+mn-lt"/>
              </a:rPr>
              <a:t>siguientes</a:t>
            </a:r>
            <a:r>
              <a:rPr lang="en-US" altLang="es-ES" sz="1500" dirty="0">
                <a:latin typeface="+mn-lt"/>
              </a:rPr>
              <a:t> </a:t>
            </a:r>
            <a:r>
              <a:rPr lang="en-US" altLang="es-ES" sz="1500" dirty="0" err="1">
                <a:latin typeface="+mn-lt"/>
              </a:rPr>
              <a:t>reglas</a:t>
            </a:r>
            <a:r>
              <a:rPr lang="en-US" altLang="es-ES" sz="1500" dirty="0">
                <a:latin typeface="+mn-lt"/>
              </a:rPr>
              <a:t>: </a:t>
            </a:r>
            <a:br>
              <a:rPr lang="en-US" altLang="es-ES" sz="1500" dirty="0">
                <a:latin typeface="+mn-lt"/>
              </a:rPr>
            </a:br>
            <a:endParaRPr lang="en-US" altLang="es-ES" sz="1500" dirty="0">
              <a:latin typeface="+mn-lt"/>
            </a:endParaRPr>
          </a:p>
          <a:p>
            <a:pPr>
              <a:lnSpc>
                <a:spcPct val="90000"/>
              </a:lnSpc>
              <a:spcAft>
                <a:spcPts val="600"/>
              </a:spcAft>
            </a:pPr>
            <a:r>
              <a:rPr lang="en-US" altLang="es-ES" sz="1500" dirty="0" err="1">
                <a:latin typeface="+mn-lt"/>
              </a:rPr>
              <a:t>Trátelos</a:t>
            </a:r>
            <a:r>
              <a:rPr lang="en-US" altLang="es-ES" sz="1500" dirty="0">
                <a:latin typeface="+mn-lt"/>
              </a:rPr>
              <a:t> con el </a:t>
            </a:r>
            <a:r>
              <a:rPr lang="en-US" altLang="es-ES" sz="1500" dirty="0" err="1">
                <a:latin typeface="+mn-lt"/>
              </a:rPr>
              <a:t>mismo</a:t>
            </a:r>
            <a:r>
              <a:rPr lang="en-US" altLang="es-ES" sz="1500" dirty="0">
                <a:latin typeface="+mn-lt"/>
              </a:rPr>
              <a:t> </a:t>
            </a:r>
            <a:r>
              <a:rPr lang="en-US" altLang="es-ES" sz="1500" dirty="0" err="1">
                <a:latin typeface="+mn-lt"/>
              </a:rPr>
              <a:t>respeto</a:t>
            </a:r>
            <a:r>
              <a:rPr lang="en-US" altLang="es-ES" sz="1500" dirty="0">
                <a:latin typeface="+mn-lt"/>
              </a:rPr>
              <a:t> que a </a:t>
            </a:r>
            <a:r>
              <a:rPr lang="en-US" altLang="es-ES" sz="1500" dirty="0" err="1">
                <a:latin typeface="+mn-lt"/>
              </a:rPr>
              <a:t>cualquier</a:t>
            </a:r>
            <a:r>
              <a:rPr lang="en-US" altLang="es-ES" sz="1500" dirty="0">
                <a:latin typeface="+mn-lt"/>
              </a:rPr>
              <a:t> </a:t>
            </a:r>
            <a:r>
              <a:rPr lang="en-US" altLang="es-ES" sz="1500" dirty="0" err="1">
                <a:latin typeface="+mn-lt"/>
              </a:rPr>
              <a:t>otra</a:t>
            </a:r>
            <a:r>
              <a:rPr lang="en-US" altLang="es-ES" sz="1500" dirty="0">
                <a:latin typeface="+mn-lt"/>
              </a:rPr>
              <a:t> persona, </a:t>
            </a:r>
            <a:r>
              <a:rPr lang="en-US" altLang="es-ES" sz="1500" dirty="0" err="1">
                <a:latin typeface="+mn-lt"/>
              </a:rPr>
              <a:t>pero</a:t>
            </a:r>
            <a:r>
              <a:rPr lang="en-US" altLang="es-ES" sz="1500" dirty="0">
                <a:latin typeface="+mn-lt"/>
              </a:rPr>
              <a:t> no </a:t>
            </a:r>
            <a:r>
              <a:rPr lang="en-US" altLang="es-ES" sz="1500" dirty="0" err="1">
                <a:latin typeface="+mn-lt"/>
              </a:rPr>
              <a:t>acceda</a:t>
            </a:r>
            <a:r>
              <a:rPr lang="en-US" altLang="es-ES" sz="1500" dirty="0">
                <a:latin typeface="+mn-lt"/>
              </a:rPr>
              <a:t> a sus </a:t>
            </a:r>
            <a:r>
              <a:rPr lang="en-US" altLang="es-ES" sz="1500" dirty="0" err="1">
                <a:latin typeface="+mn-lt"/>
              </a:rPr>
              <a:t>demandas</a:t>
            </a:r>
            <a:r>
              <a:rPr lang="en-US" altLang="es-ES" sz="1500" dirty="0">
                <a:latin typeface="+mn-lt"/>
              </a:rPr>
              <a:t>.</a:t>
            </a:r>
          </a:p>
          <a:p>
            <a:pPr>
              <a:lnSpc>
                <a:spcPct val="90000"/>
              </a:lnSpc>
              <a:spcAft>
                <a:spcPts val="600"/>
              </a:spcAft>
            </a:pPr>
            <a:endParaRPr lang="en-US" altLang="es-ES" sz="1500" dirty="0">
              <a:latin typeface="+mn-lt"/>
            </a:endParaRPr>
          </a:p>
          <a:p>
            <a:pPr>
              <a:lnSpc>
                <a:spcPct val="90000"/>
              </a:lnSpc>
              <a:spcAft>
                <a:spcPts val="600"/>
              </a:spcAft>
            </a:pPr>
            <a:r>
              <a:rPr lang="en-US" altLang="es-ES" sz="1500" dirty="0" err="1">
                <a:latin typeface="+mn-lt"/>
              </a:rPr>
              <a:t>Puede</a:t>
            </a:r>
            <a:r>
              <a:rPr lang="en-US" altLang="es-ES" sz="1500" dirty="0">
                <a:latin typeface="+mn-lt"/>
              </a:rPr>
              <a:t> </a:t>
            </a:r>
            <a:r>
              <a:rPr lang="en-US" altLang="es-ES" sz="1500" dirty="0" err="1">
                <a:latin typeface="+mn-lt"/>
              </a:rPr>
              <a:t>lograrlo</a:t>
            </a:r>
            <a:r>
              <a:rPr lang="en-US" altLang="es-ES" sz="1500" dirty="0">
                <a:latin typeface="+mn-lt"/>
              </a:rPr>
              <a:t> </a:t>
            </a:r>
            <a:r>
              <a:rPr lang="en-US" altLang="es-ES" sz="1500" dirty="0" err="1">
                <a:latin typeface="+mn-lt"/>
              </a:rPr>
              <a:t>concentrándose</a:t>
            </a:r>
            <a:r>
              <a:rPr lang="en-US" altLang="es-ES" sz="1500" dirty="0">
                <a:latin typeface="+mn-lt"/>
              </a:rPr>
              <a:t> </a:t>
            </a:r>
            <a:r>
              <a:rPr lang="en-US" altLang="es-ES" sz="1500" dirty="0" err="1">
                <a:latin typeface="+mn-lt"/>
              </a:rPr>
              <a:t>en</a:t>
            </a:r>
            <a:r>
              <a:rPr lang="en-US" altLang="es-ES" sz="1500" dirty="0">
                <a:latin typeface="+mn-lt"/>
              </a:rPr>
              <a:t> sus </a:t>
            </a:r>
            <a:r>
              <a:rPr lang="en-US" altLang="es-ES" sz="1500" dirty="0" err="1">
                <a:latin typeface="+mn-lt"/>
              </a:rPr>
              <a:t>necesidades</a:t>
            </a:r>
            <a:r>
              <a:rPr lang="en-US" altLang="es-ES" sz="1500" dirty="0">
                <a:latin typeface="+mn-lt"/>
              </a:rPr>
              <a:t> y no </a:t>
            </a:r>
            <a:r>
              <a:rPr lang="en-US" altLang="es-ES" sz="1500" dirty="0" err="1">
                <a:latin typeface="+mn-lt"/>
              </a:rPr>
              <a:t>en</a:t>
            </a:r>
            <a:r>
              <a:rPr lang="en-US" altLang="es-ES" sz="1500" dirty="0">
                <a:latin typeface="+mn-lt"/>
              </a:rPr>
              <a:t> sus </a:t>
            </a:r>
            <a:r>
              <a:rPr lang="en-US" altLang="es-ES" sz="1500" dirty="0" err="1">
                <a:latin typeface="+mn-lt"/>
              </a:rPr>
              <a:t>modos</a:t>
            </a:r>
            <a:r>
              <a:rPr lang="en-US" altLang="es-ES" sz="1500" dirty="0">
                <a:latin typeface="+mn-lt"/>
              </a:rPr>
              <a:t>. </a:t>
            </a:r>
          </a:p>
          <a:p>
            <a:pPr>
              <a:lnSpc>
                <a:spcPct val="90000"/>
              </a:lnSpc>
              <a:spcAft>
                <a:spcPts val="600"/>
              </a:spcAft>
            </a:pPr>
            <a:br>
              <a:rPr lang="en-US" altLang="es-ES" sz="1500" dirty="0">
                <a:latin typeface="+mn-lt"/>
              </a:rPr>
            </a:br>
            <a:endParaRPr lang="en-US" altLang="es-ES" sz="1500" dirty="0">
              <a:latin typeface="+mn-lt"/>
            </a:endParaRPr>
          </a:p>
        </p:txBody>
      </p:sp>
      <p:cxnSp>
        <p:nvCxnSpPr>
          <p:cNvPr id="82" name="Straight Connector 8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554" name="3 Marcador de número de diapositiva">
            <a:extLst>
              <a:ext uri="{FF2B5EF4-FFF2-40B4-BE49-F238E27FC236}">
                <a16:creationId xmlns:a16="http://schemas.microsoft.com/office/drawing/2014/main" id="{ECA4A905-63D9-EB4B-88AA-DDC69AEA8F74}"/>
              </a:ext>
            </a:extLst>
          </p:cNvPr>
          <p:cNvSpPr>
            <a:spLocks noGrp="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6BB63D6E-8398-8B4C-8764-E0B7E2A64C0B}" type="slidenum">
              <a:rPr lang="en-US" altLang="es-ES">
                <a:solidFill>
                  <a:schemeClr val="tx1">
                    <a:tint val="75000"/>
                  </a:schemeClr>
                </a:solidFill>
                <a:latin typeface="+mn-lt"/>
              </a:rPr>
              <a:pPr>
                <a:spcAft>
                  <a:spcPts val="600"/>
                </a:spcAft>
              </a:pPr>
              <a:t>33</a:t>
            </a:fld>
            <a:endParaRPr lang="en-US" altLang="es-ES">
              <a:solidFill>
                <a:schemeClr val="tx1">
                  <a:tint val="75000"/>
                </a:schemeClr>
              </a:solidFill>
              <a:latin typeface="+mn-lt"/>
            </a:endParaRPr>
          </a:p>
        </p:txBody>
      </p:sp>
    </p:spTree>
    <p:extLst>
      <p:ext uri="{BB962C8B-B14F-4D97-AF65-F5344CB8AC3E}">
        <p14:creationId xmlns:p14="http://schemas.microsoft.com/office/powerpoint/2010/main" val="1142721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a:extLst>
              <a:ext uri="{FF2B5EF4-FFF2-40B4-BE49-F238E27FC236}">
                <a16:creationId xmlns:a16="http://schemas.microsoft.com/office/drawing/2014/main" id="{1E6DBB00-CB91-9E49-9BE6-6F1F83CFA1AF}"/>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700">
                <a:latin typeface="+mj-lt"/>
                <a:ea typeface="+mj-ea"/>
                <a:cs typeface="+mj-cs"/>
              </a:rPr>
              <a:t>La curva de la ira</a:t>
            </a:r>
          </a:p>
        </p:txBody>
      </p:sp>
      <p:sp>
        <p:nvSpPr>
          <p:cNvPr id="73" name="Rectangle 7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descr="Diagrama&#10;&#10;Descripción generada automáticamente">
            <a:extLst>
              <a:ext uri="{FF2B5EF4-FFF2-40B4-BE49-F238E27FC236}">
                <a16:creationId xmlns:a16="http://schemas.microsoft.com/office/drawing/2014/main" id="{093543F7-5E24-E044-8A84-6F5274872101}"/>
              </a:ext>
            </a:extLst>
          </p:cNvPr>
          <p:cNvPicPr>
            <a:picLocks noChangeAspect="1"/>
          </p:cNvPicPr>
          <p:nvPr/>
        </p:nvPicPr>
        <p:blipFill rotWithShape="1">
          <a:blip r:embed="rId3"/>
          <a:srcRect l="3182" r="4484" b="-2"/>
          <a:stretch/>
        </p:blipFill>
        <p:spPr>
          <a:xfrm>
            <a:off x="545238" y="858525"/>
            <a:ext cx="7608304" cy="5211906"/>
          </a:xfrm>
          <a:prstGeom prst="rect">
            <a:avLst/>
          </a:prstGeom>
        </p:spPr>
      </p:pic>
      <p:sp>
        <p:nvSpPr>
          <p:cNvPr id="77" name="Rectangle 76">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3 Marcador de número de diapositiva">
            <a:extLst>
              <a:ext uri="{FF2B5EF4-FFF2-40B4-BE49-F238E27FC236}">
                <a16:creationId xmlns:a16="http://schemas.microsoft.com/office/drawing/2014/main" id="{A26DE3C6-CD3F-CE44-9340-AB3A44378B8E}"/>
              </a:ext>
            </a:extLst>
          </p:cNvPr>
          <p:cNvSpPr>
            <a:spLocks noGrp="1"/>
          </p:cNvSpPr>
          <p:nvPr>
            <p:ph type="sldNum" sz="quarter" idx="12"/>
          </p:nvPr>
        </p:nvSpPr>
        <p:spPr bwMode="auto">
          <a:xfrm>
            <a:off x="8610599" y="6492240"/>
            <a:ext cx="3126933"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defRPr/>
            </a:pPr>
            <a:fld id="{FB9C1A58-65F1-234B-B96F-C141DC9F5BE4}" type="slidenum">
              <a:rPr lang="en-US" altLang="es-ES">
                <a:solidFill>
                  <a:prstClr val="black">
                    <a:tint val="75000"/>
                  </a:prstClr>
                </a:solidFill>
                <a:latin typeface="Calibri" panose="020F0502020204030204"/>
              </a:rPr>
              <a:pPr>
                <a:spcAft>
                  <a:spcPts val="600"/>
                </a:spcAft>
                <a:defRPr/>
              </a:pPr>
              <a:t>34</a:t>
            </a:fld>
            <a:endParaRPr lang="en-US" altLang="es-ES">
              <a:solidFill>
                <a:prstClr val="black">
                  <a:tint val="75000"/>
                </a:prstClr>
              </a:solidFill>
              <a:latin typeface="Calibri" panose="020F0502020204030204"/>
            </a:endParaRPr>
          </a:p>
        </p:txBody>
      </p:sp>
    </p:spTree>
    <p:extLst>
      <p:ext uri="{BB962C8B-B14F-4D97-AF65-F5344CB8AC3E}">
        <p14:creationId xmlns:p14="http://schemas.microsoft.com/office/powerpoint/2010/main" val="38592068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D1D8088-559A-46A5-A801-CDF0B9476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3E2E96F-17F7-4C8C-BDF1-6BB90A0C1D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2380868"/>
            <a:ext cx="11982332" cy="2087795"/>
            <a:chOff x="143163" y="5763486"/>
            <a:chExt cx="11982332" cy="739555"/>
          </a:xfrm>
        </p:grpSpPr>
        <p:sp>
          <p:nvSpPr>
            <p:cNvPr id="10" name="Rectangle 9">
              <a:extLst>
                <a:ext uri="{FF2B5EF4-FFF2-40B4-BE49-F238E27FC236}">
                  <a16:creationId xmlns:a16="http://schemas.microsoft.com/office/drawing/2014/main" id="{846BD00C-9313-4A22-94F7-3875A46C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EAF30D0-AA67-427C-9938-A2C8A9B5D5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1 Diagrama">
            <a:extLst>
              <a:ext uri="{FF2B5EF4-FFF2-40B4-BE49-F238E27FC236}">
                <a16:creationId xmlns:a16="http://schemas.microsoft.com/office/drawing/2014/main" id="{51E9D578-3428-074F-BE02-4650C365F224}"/>
              </a:ext>
            </a:extLst>
          </p:cNvPr>
          <p:cNvGraphicFramePr/>
          <p:nvPr>
            <p:extLst>
              <p:ext uri="{D42A27DB-BD31-4B8C-83A1-F6EECF244321}">
                <p14:modId xmlns:p14="http://schemas.microsoft.com/office/powerpoint/2010/main" val="4172149432"/>
              </p:ext>
            </p:extLst>
          </p:nvPr>
        </p:nvGraphicFramePr>
        <p:xfrm>
          <a:off x="1631503" y="419933"/>
          <a:ext cx="8928992" cy="596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58247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262FF2A-6D95-0C47-8FCB-5CB132E6FA6C}"/>
              </a:ext>
            </a:extLst>
          </p:cNvPr>
          <p:cNvSpPr>
            <a:spLocks noGrp="1"/>
          </p:cNvSpPr>
          <p:nvPr>
            <p:ph type="title"/>
          </p:nvPr>
        </p:nvSpPr>
        <p:spPr>
          <a:xfrm>
            <a:off x="1282963" y="1238080"/>
            <a:ext cx="9849751" cy="1349671"/>
          </a:xfrm>
        </p:spPr>
        <p:txBody>
          <a:bodyPr anchor="b">
            <a:normAutofit/>
          </a:bodyPr>
          <a:lstStyle/>
          <a:p>
            <a:r>
              <a:rPr lang="es-ES" sz="5400"/>
              <a:t>Situaciones: </a:t>
            </a:r>
          </a:p>
        </p:txBody>
      </p:sp>
      <p:sp>
        <p:nvSpPr>
          <p:cNvPr id="3" name="Marcador de contenido 2">
            <a:extLst>
              <a:ext uri="{FF2B5EF4-FFF2-40B4-BE49-F238E27FC236}">
                <a16:creationId xmlns:a16="http://schemas.microsoft.com/office/drawing/2014/main" id="{BD65E728-17E0-A544-8E1D-46D6808AA35C}"/>
              </a:ext>
            </a:extLst>
          </p:cNvPr>
          <p:cNvSpPr>
            <a:spLocks noGrp="1"/>
          </p:cNvSpPr>
          <p:nvPr>
            <p:ph idx="1"/>
          </p:nvPr>
        </p:nvSpPr>
        <p:spPr>
          <a:xfrm>
            <a:off x="1289304" y="2902913"/>
            <a:ext cx="9849751" cy="3032168"/>
          </a:xfrm>
        </p:spPr>
        <p:txBody>
          <a:bodyPr anchor="ctr">
            <a:normAutofit/>
          </a:bodyPr>
          <a:lstStyle/>
          <a:p>
            <a:r>
              <a:rPr lang="es-ES" sz="2000" dirty="0"/>
              <a:t>Cuando un cliente muestra racismo</a:t>
            </a:r>
          </a:p>
          <a:p>
            <a:r>
              <a:rPr lang="es-ES" sz="2000" dirty="0"/>
              <a:t>Cuando un cliente muestra sexismo</a:t>
            </a:r>
          </a:p>
          <a:p>
            <a:r>
              <a:rPr lang="es-ES" sz="2000" dirty="0"/>
              <a:t>Cuando un cliente se te insinúa</a:t>
            </a:r>
          </a:p>
          <a:p>
            <a:r>
              <a:rPr lang="es-ES" sz="2000" dirty="0"/>
              <a:t>Cuando tu cliente tiene razón y tu política es incorrecta</a:t>
            </a:r>
          </a:p>
          <a:p>
            <a:r>
              <a:rPr lang="es-ES" sz="2000" dirty="0"/>
              <a:t>Cuando tu cliente es agresivo</a:t>
            </a:r>
          </a:p>
          <a:p>
            <a:endParaRPr lang="es-ES" sz="2000" b="1" dirty="0"/>
          </a:p>
          <a:p>
            <a:endParaRPr lang="es-ES" sz="2000" dirty="0"/>
          </a:p>
        </p:txBody>
      </p:sp>
    </p:spTree>
    <p:extLst>
      <p:ext uri="{BB962C8B-B14F-4D97-AF65-F5344CB8AC3E}">
        <p14:creationId xmlns:p14="http://schemas.microsoft.com/office/powerpoint/2010/main" val="4194608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98" name="Rectangle 2">
            <a:extLst>
              <a:ext uri="{FF2B5EF4-FFF2-40B4-BE49-F238E27FC236}">
                <a16:creationId xmlns:a16="http://schemas.microsoft.com/office/drawing/2014/main" id="{998D8A59-7A89-EC42-94AB-B17610CF1452}"/>
              </a:ext>
            </a:extLst>
          </p:cNvPr>
          <p:cNvSpPr>
            <a:spLocks noGrp="1" noChangeArrowheads="1"/>
          </p:cNvSpPr>
          <p:nvPr>
            <p:ph type="title"/>
          </p:nvPr>
        </p:nvSpPr>
        <p:spPr>
          <a:xfrm>
            <a:off x="808638" y="386930"/>
            <a:ext cx="9236700" cy="1188950"/>
          </a:xfrm>
        </p:spPr>
        <p:txBody>
          <a:bodyPr anchor="b">
            <a:normAutofit/>
          </a:bodyPr>
          <a:lstStyle/>
          <a:p>
            <a:pPr>
              <a:defRPr/>
            </a:pPr>
            <a:r>
              <a:rPr lang="es-ES_tradnl" sz="5400" dirty="0">
                <a:effectLst>
                  <a:outerShdw blurRad="38100" dist="38100" dir="2700000" algn="tl">
                    <a:srgbClr val="000000">
                      <a:alpha val="43137"/>
                    </a:srgbClr>
                  </a:outerShdw>
                </a:effectLst>
              </a:rPr>
              <a:t>Algunas recomendaciones</a:t>
            </a:r>
          </a:p>
        </p:txBody>
      </p:sp>
      <p:grpSp>
        <p:nvGrpSpPr>
          <p:cNvPr id="201" name="Group 20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2" name="Rectangle 20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Rectangle 20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Rectangle 3">
            <a:extLst>
              <a:ext uri="{FF2B5EF4-FFF2-40B4-BE49-F238E27FC236}">
                <a16:creationId xmlns:a16="http://schemas.microsoft.com/office/drawing/2014/main" id="{08519AB9-B1A1-FC4A-AD36-34830D8B9D2C}"/>
              </a:ext>
            </a:extLst>
          </p:cNvPr>
          <p:cNvSpPr>
            <a:spLocks noGrp="1" noChangeArrowheads="1"/>
          </p:cNvSpPr>
          <p:nvPr>
            <p:ph idx="1"/>
          </p:nvPr>
        </p:nvSpPr>
        <p:spPr>
          <a:xfrm>
            <a:off x="793660" y="2599509"/>
            <a:ext cx="10143668" cy="3435531"/>
          </a:xfrm>
        </p:spPr>
        <p:txBody>
          <a:bodyPr anchor="ctr">
            <a:normAutofit/>
          </a:bodyPr>
          <a:lstStyle/>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Busque la solución ganar – ganar.</a:t>
            </a:r>
          </a:p>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Póngase en el lugar de la otra persona</a:t>
            </a:r>
          </a:p>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Asuma su parte del conflicto</a:t>
            </a:r>
          </a:p>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Hable de sus sentimientos</a:t>
            </a:r>
          </a:p>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Establezca meta en común.</a:t>
            </a:r>
          </a:p>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Persista en buscar soluciones satisfactorias.</a:t>
            </a:r>
          </a:p>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De retroalimentación</a:t>
            </a:r>
          </a:p>
          <a:p>
            <a:pPr marL="609600" indent="-609600">
              <a:buClr>
                <a:schemeClr val="accent3"/>
              </a:buClr>
              <a:buFont typeface="Wingdings 2"/>
              <a:buChar char=""/>
              <a:defRPr/>
            </a:pPr>
            <a:r>
              <a:rPr lang="es-ES_tradnl" sz="2200">
                <a:effectLst>
                  <a:outerShdw blurRad="38100" dist="38100" dir="2700000" algn="tl">
                    <a:srgbClr val="000000">
                      <a:alpha val="43137"/>
                    </a:srgbClr>
                  </a:outerShdw>
                </a:effectLst>
              </a:rPr>
              <a:t>Sintetice los acuerdos.</a:t>
            </a:r>
          </a:p>
        </p:txBody>
      </p:sp>
      <p:sp>
        <p:nvSpPr>
          <p:cNvPr id="68612" name="5 Marcador de número de diapositiva">
            <a:extLst>
              <a:ext uri="{FF2B5EF4-FFF2-40B4-BE49-F238E27FC236}">
                <a16:creationId xmlns:a16="http://schemas.microsoft.com/office/drawing/2014/main" id="{21CCA215-E136-3A41-B71E-143BBABBD9AB}"/>
              </a:ext>
            </a:extLst>
          </p:cNvPr>
          <p:cNvSpPr>
            <a:spLocks noGrp="1"/>
          </p:cNvSpPr>
          <p:nvPr>
            <p:ph type="sldNum" sz="quarter" idx="12"/>
          </p:nvPr>
        </p:nvSpPr>
        <p:spPr bwMode="auto">
          <a:xfrm>
            <a:off x="8610600" y="649224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a:spcAft>
                <a:spcPts val="600"/>
              </a:spcAft>
            </a:pPr>
            <a:fld id="{7A6A5AB5-7B98-C048-9822-55E88F8618D3}" type="slidenum">
              <a:rPr lang="es-ES" altLang="es-ES">
                <a:latin typeface="Times New Roman" panose="02020603050405020304" pitchFamily="18" charset="0"/>
              </a:rPr>
              <a:pPr>
                <a:spcAft>
                  <a:spcPts val="600"/>
                </a:spcAft>
              </a:pPr>
              <a:t>37</a:t>
            </a:fld>
            <a:endParaRPr lang="es-ES" altLang="es-ES">
              <a:latin typeface="Times New Roman" panose="02020603050405020304" pitchFamily="18" charset="0"/>
            </a:endParaRPr>
          </a:p>
        </p:txBody>
      </p:sp>
    </p:spTree>
    <p:extLst>
      <p:ext uri="{BB962C8B-B14F-4D97-AF65-F5344CB8AC3E}">
        <p14:creationId xmlns:p14="http://schemas.microsoft.com/office/powerpoint/2010/main" val="284016336"/>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08638" y="386930"/>
            <a:ext cx="9236700" cy="1188950"/>
          </a:xfrm>
        </p:spPr>
        <p:txBody>
          <a:bodyPr anchor="b">
            <a:normAutofit/>
          </a:bodyPr>
          <a:lstStyle/>
          <a:p>
            <a:r>
              <a:rPr lang="es-ES" sz="5400"/>
              <a:t>Relativos al proceso</a:t>
            </a:r>
          </a:p>
        </p:txBody>
      </p:sp>
      <p:grpSp>
        <p:nvGrpSpPr>
          <p:cNvPr id="30" name="Group 1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31" name="Rectangle 2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793660" y="2599509"/>
            <a:ext cx="10143668" cy="3435531"/>
          </a:xfrm>
        </p:spPr>
        <p:txBody>
          <a:bodyPr anchor="ctr">
            <a:normAutofit/>
          </a:bodyPr>
          <a:lstStyle/>
          <a:p>
            <a:r>
              <a:rPr lang="es-ES" sz="1300" b="1"/>
              <a:t>Las posiciones: </a:t>
            </a:r>
            <a:r>
              <a:rPr lang="es-ES" sz="1300"/>
              <a:t>el estado inicial, lo que reclama cada parte.</a:t>
            </a:r>
          </a:p>
          <a:p>
            <a:endParaRPr lang="es-ES" sz="1300"/>
          </a:p>
          <a:p>
            <a:r>
              <a:rPr lang="es-ES" sz="1300" b="1"/>
              <a:t>Intereses y necesidades: </a:t>
            </a:r>
            <a:r>
              <a:rPr lang="es-ES" sz="1300"/>
              <a:t>beneficios que deseamos obtener a través del conflicto; las necesidades suelen estar detrás de los intereses.</a:t>
            </a:r>
          </a:p>
          <a:p>
            <a:endParaRPr lang="es-ES" sz="1300"/>
          </a:p>
          <a:p>
            <a:r>
              <a:rPr lang="es-ES" sz="1300" b="1"/>
              <a:t>Los valores y los principios: </a:t>
            </a:r>
            <a:r>
              <a:rPr lang="es-ES" sz="1300"/>
              <a:t>conjunto de elementos culturales e ideológicos que justifican y argumentan los comportamientos.</a:t>
            </a:r>
          </a:p>
          <a:p>
            <a:endParaRPr lang="es-ES" sz="1300"/>
          </a:p>
          <a:p>
            <a:r>
              <a:rPr lang="es-ES" sz="1300" b="1"/>
              <a:t>La dinámica del conflicto: </a:t>
            </a:r>
            <a:r>
              <a:rPr lang="es-ES" sz="1300"/>
              <a:t>la historia que ha llevado al conflicto latente. El conflicto está polarizado cuando las partes se ven a sí mismas en posesión de toda razón.</a:t>
            </a:r>
          </a:p>
          <a:p>
            <a:endParaRPr lang="es-ES" sz="1300"/>
          </a:p>
          <a:p>
            <a:r>
              <a:rPr lang="es-ES" sz="1300" b="1"/>
              <a:t>La relación y la comunicación: </a:t>
            </a:r>
            <a:r>
              <a:rPr lang="es-ES" sz="1300"/>
              <a:t>si en la relación hay confianza y entendimiento, el conflicto se aborda de manera más fluida. Si está deteriorada, será más compleja su resolución: la forma de comunicarse de las partes, la diferencia de poder, la comunicación, los estereotipos…</a:t>
            </a:r>
          </a:p>
        </p:txBody>
      </p:sp>
    </p:spTree>
    <p:extLst>
      <p:ext uri="{BB962C8B-B14F-4D97-AF65-F5344CB8AC3E}">
        <p14:creationId xmlns:p14="http://schemas.microsoft.com/office/powerpoint/2010/main" val="391145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p:cNvSpPr txBox="1">
            <a:spLocks/>
          </p:cNvSpPr>
          <p:nvPr/>
        </p:nvSpPr>
        <p:spPr>
          <a:xfrm>
            <a:off x="1043631" y="809898"/>
            <a:ext cx="9942716" cy="15544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4800" kern="1200">
                <a:solidFill>
                  <a:schemeClr val="tx1"/>
                </a:solidFill>
                <a:latin typeface="+mj-lt"/>
                <a:ea typeface="+mj-ea"/>
                <a:cs typeface="+mj-cs"/>
              </a:rPr>
              <a:t>Actuación ante un Conflicto</a:t>
            </a:r>
          </a:p>
        </p:txBody>
      </p:sp>
      <p:sp>
        <p:nvSpPr>
          <p:cNvPr id="7" name="Rectangle 3"/>
          <p:cNvSpPr txBox="1">
            <a:spLocks/>
          </p:cNvSpPr>
          <p:nvPr/>
        </p:nvSpPr>
        <p:spPr bwMode="auto">
          <a:xfrm>
            <a:off x="1045028" y="3017522"/>
            <a:ext cx="9941319" cy="3124658"/>
          </a:xfrm>
          <a:prstGeom prst="rect">
            <a:avLst/>
          </a:prstGeom>
        </p:spPr>
        <p:txBody>
          <a:bodyPr vert="horz" lIns="91440" tIns="45720" rIns="91440" bIns="45720" numCol="1" rtlCol="0" anchor="ctr" anchorCtr="0" compatLnSpc="1">
            <a:prstTxWarp prst="textNoShape">
              <a:avLst/>
            </a:prstTxWarp>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pPr>
            <a:r>
              <a:rPr lang="en-US" sz="2200"/>
              <a:t>Disposición a Cooperar:                         </a:t>
            </a:r>
          </a:p>
          <a:p>
            <a:pPr indent="-228600">
              <a:lnSpc>
                <a:spcPct val="90000"/>
              </a:lnSpc>
            </a:pPr>
            <a:r>
              <a:rPr lang="en-US" sz="2200"/>
              <a:t>Grado en que una parte trata de satisfacer los intereses de la otra parte.</a:t>
            </a:r>
          </a:p>
          <a:p>
            <a:pPr indent="-228600">
              <a:lnSpc>
                <a:spcPct val="90000"/>
              </a:lnSpc>
            </a:pPr>
            <a:endParaRPr lang="en-US" sz="2200"/>
          </a:p>
          <a:p>
            <a:pPr indent="-228600">
              <a:lnSpc>
                <a:spcPct val="90000"/>
              </a:lnSpc>
            </a:pPr>
            <a:r>
              <a:rPr lang="en-US" sz="2200"/>
              <a:t>Defensa Propios Intereses:                    </a:t>
            </a:r>
          </a:p>
          <a:p>
            <a:pPr indent="-228600">
              <a:lnSpc>
                <a:spcPct val="90000"/>
              </a:lnSpc>
            </a:pPr>
            <a:r>
              <a:rPr lang="en-US" sz="2200"/>
              <a:t>Grado en que una parte busca la satisfacción de sus propios intereses.</a:t>
            </a:r>
          </a:p>
          <a:p>
            <a:pPr marL="0" indent="-228600">
              <a:lnSpc>
                <a:spcPct val="90000"/>
              </a:lnSpc>
            </a:pPr>
            <a:endParaRPr lang="en-US" sz="2200"/>
          </a:p>
          <a:p>
            <a:pPr marL="0" lvl="1" indent="-228600">
              <a:lnSpc>
                <a:spcPct val="90000"/>
              </a:lnSpc>
              <a:buFont typeface="Arial" panose="020B0604020202020204" pitchFamily="34" charset="0"/>
              <a:buChar char="•"/>
            </a:pPr>
            <a:r>
              <a:rPr lang="en-US" sz="2200" b="1"/>
              <a:t>La combinación de ambas dimensiones da lugar a distintas formas de abordar un conflicto.</a:t>
            </a:r>
          </a:p>
          <a:p>
            <a:pPr marL="0" indent="-228600">
              <a:lnSpc>
                <a:spcPct val="90000"/>
              </a:lnSpc>
            </a:pPr>
            <a:endParaRPr lang="en-US" sz="2200"/>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940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542EEC-4F7C-4AE2-933E-EAC8EB3FA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p:cNvSpPr txBox="1">
            <a:spLocks/>
          </p:cNvSpPr>
          <p:nvPr/>
        </p:nvSpPr>
        <p:spPr>
          <a:xfrm>
            <a:off x="7041856" y="3113415"/>
            <a:ext cx="4036334" cy="23876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5400"/>
              <a:t>“Relaciones” y Conflictos</a:t>
            </a:r>
          </a:p>
        </p:txBody>
      </p:sp>
      <p:sp>
        <p:nvSpPr>
          <p:cNvPr id="12" name="Rectangle 1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3154317"/>
            <a:ext cx="731521" cy="673460"/>
            <a:chOff x="3940602" y="308034"/>
            <a:chExt cx="2116791" cy="3428999"/>
          </a:xfrm>
          <a:solidFill>
            <a:schemeClr val="accent4"/>
          </a:solidFill>
        </p:grpSpPr>
        <p:sp>
          <p:nvSpPr>
            <p:cNvPr id="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Imagen 43" descr="Tabla&#10;&#10;Descripción generada automáticamente">
            <a:extLst>
              <a:ext uri="{FF2B5EF4-FFF2-40B4-BE49-F238E27FC236}">
                <a16:creationId xmlns:a16="http://schemas.microsoft.com/office/drawing/2014/main" id="{3D595BDD-3CBD-1C43-BA0F-76B85BFC8E44}"/>
              </a:ext>
            </a:extLst>
          </p:cNvPr>
          <p:cNvPicPr>
            <a:picLocks noChangeAspect="1"/>
          </p:cNvPicPr>
          <p:nvPr/>
        </p:nvPicPr>
        <p:blipFill>
          <a:blip r:embed="rId2"/>
          <a:stretch>
            <a:fillRect/>
          </a:stretch>
        </p:blipFill>
        <p:spPr>
          <a:xfrm>
            <a:off x="832308" y="1747533"/>
            <a:ext cx="5559425" cy="2984062"/>
          </a:xfrm>
          <a:prstGeom prst="rect">
            <a:avLst/>
          </a:prstGeom>
        </p:spPr>
      </p:pic>
    </p:spTree>
    <p:extLst>
      <p:ext uri="{BB962C8B-B14F-4D97-AF65-F5344CB8AC3E}">
        <p14:creationId xmlns:p14="http://schemas.microsoft.com/office/powerpoint/2010/main" val="324344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p:cNvSpPr txBox="1">
            <a:spLocks/>
          </p:cNvSpPr>
          <p:nvPr/>
        </p:nvSpPr>
        <p:spPr>
          <a:xfrm>
            <a:off x="9267909" y="2023110"/>
            <a:ext cx="2469624" cy="28460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Aft>
                <a:spcPts val="600"/>
              </a:spcAft>
            </a:pPr>
            <a:r>
              <a:rPr lang="en-US" sz="3700"/>
              <a:t>Formas de abordar los conflictos</a:t>
            </a:r>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Diagrama&#10;&#10;Descripción generada automáticamente">
            <a:extLst>
              <a:ext uri="{FF2B5EF4-FFF2-40B4-BE49-F238E27FC236}">
                <a16:creationId xmlns:a16="http://schemas.microsoft.com/office/drawing/2014/main" id="{0C3091AE-F967-3B47-8DD9-C1B2A9C1648A}"/>
              </a:ext>
            </a:extLst>
          </p:cNvPr>
          <p:cNvPicPr>
            <a:picLocks noChangeAspect="1"/>
          </p:cNvPicPr>
          <p:nvPr/>
        </p:nvPicPr>
        <p:blipFill rotWithShape="1">
          <a:blip r:embed="rId2"/>
          <a:srcRect l="6573"/>
          <a:stretch/>
        </p:blipFill>
        <p:spPr>
          <a:xfrm>
            <a:off x="545238" y="858525"/>
            <a:ext cx="7608304" cy="5211906"/>
          </a:xfrm>
          <a:prstGeom prst="rect">
            <a:avLst/>
          </a:prstGeom>
        </p:spPr>
      </p:pic>
      <p:sp>
        <p:nvSpPr>
          <p:cNvPr id="17"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25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08638" y="386930"/>
            <a:ext cx="9236700" cy="1188950"/>
          </a:xfrm>
        </p:spPr>
        <p:txBody>
          <a:bodyPr anchor="b">
            <a:normAutofit/>
          </a:bodyPr>
          <a:lstStyle/>
          <a:p>
            <a:r>
              <a:rPr lang="es-ES" sz="5400"/>
              <a:t>Relativos al problema</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p:cNvSpPr>
            <a:spLocks noGrp="1"/>
          </p:cNvSpPr>
          <p:nvPr>
            <p:ph idx="1"/>
          </p:nvPr>
        </p:nvSpPr>
        <p:spPr>
          <a:xfrm>
            <a:off x="793660" y="2599509"/>
            <a:ext cx="10143668" cy="3435531"/>
          </a:xfrm>
        </p:spPr>
        <p:txBody>
          <a:bodyPr anchor="ctr">
            <a:normAutofit/>
          </a:bodyPr>
          <a:lstStyle/>
          <a:p>
            <a:r>
              <a:rPr lang="es-ES" sz="1700" b="1"/>
              <a:t>Conflictos de relación/comunicación: </a:t>
            </a:r>
            <a:r>
              <a:rPr lang="es-ES" sz="1700"/>
              <a:t>relaciones deterioradas… me has dicho, me dijo…</a:t>
            </a:r>
          </a:p>
          <a:p>
            <a:endParaRPr lang="es-ES" sz="1700"/>
          </a:p>
          <a:p>
            <a:r>
              <a:rPr lang="es-ES" sz="1700"/>
              <a:t>Conflictos de intereses y necesidades.</a:t>
            </a:r>
          </a:p>
          <a:p>
            <a:endParaRPr lang="es-ES" sz="1700"/>
          </a:p>
          <a:p>
            <a:r>
              <a:rPr lang="es-ES" sz="1700" b="1"/>
              <a:t>Por recursos: </a:t>
            </a:r>
            <a:r>
              <a:rPr lang="es-ES" sz="1700"/>
              <a:t>se generan por tener, acceder, prestar.</a:t>
            </a:r>
          </a:p>
          <a:p>
            <a:endParaRPr lang="es-ES" sz="1700"/>
          </a:p>
          <a:p>
            <a:r>
              <a:rPr lang="es-ES" sz="1700" b="1"/>
              <a:t>Por actividades: </a:t>
            </a:r>
            <a:r>
              <a:rPr lang="es-ES" sz="1700"/>
              <a:t>desacuerdos en la forma de realizar trabajos.</a:t>
            </a:r>
          </a:p>
          <a:p>
            <a:endParaRPr lang="es-ES" sz="1700"/>
          </a:p>
          <a:p>
            <a:r>
              <a:rPr lang="es-ES" sz="1700"/>
              <a:t>Conflictos por preferencias, valores, creencias…</a:t>
            </a:r>
          </a:p>
        </p:txBody>
      </p:sp>
    </p:spTree>
    <p:extLst>
      <p:ext uri="{BB962C8B-B14F-4D97-AF65-F5344CB8AC3E}">
        <p14:creationId xmlns:p14="http://schemas.microsoft.com/office/powerpoint/2010/main" val="117107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6">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a:t>Escalada del conflicto</a:t>
            </a:r>
          </a:p>
        </p:txBody>
      </p:sp>
      <p:sp>
        <p:nvSpPr>
          <p:cNvPr id="29" name="Rectangle 1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Imagen 17" descr="Diagrama&#10;&#10;Descripción generada automáticamente">
            <a:extLst>
              <a:ext uri="{FF2B5EF4-FFF2-40B4-BE49-F238E27FC236}">
                <a16:creationId xmlns:a16="http://schemas.microsoft.com/office/drawing/2014/main" id="{94452590-8D8B-2F46-BF2D-3C8E0D1E351E}"/>
              </a:ext>
            </a:extLst>
          </p:cNvPr>
          <p:cNvPicPr>
            <a:picLocks noChangeAspect="1"/>
          </p:cNvPicPr>
          <p:nvPr/>
        </p:nvPicPr>
        <p:blipFill>
          <a:blip r:embed="rId2"/>
          <a:stretch>
            <a:fillRect/>
          </a:stretch>
        </p:blipFill>
        <p:spPr>
          <a:xfrm>
            <a:off x="751742" y="1425149"/>
            <a:ext cx="7600315" cy="4078656"/>
          </a:xfrm>
          <a:prstGeom prst="rect">
            <a:avLst/>
          </a:prstGeom>
        </p:spPr>
      </p:pic>
    </p:spTree>
    <p:extLst>
      <p:ext uri="{BB962C8B-B14F-4D97-AF65-F5344CB8AC3E}">
        <p14:creationId xmlns:p14="http://schemas.microsoft.com/office/powerpoint/2010/main" val="18883634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2668</Words>
  <Application>Microsoft Macintosh PowerPoint</Application>
  <PresentationFormat>Panorámica</PresentationFormat>
  <Paragraphs>275</Paragraphs>
  <Slides>37</Slides>
  <Notes>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37</vt:i4>
      </vt:variant>
    </vt:vector>
  </HeadingPairs>
  <TitlesOfParts>
    <vt:vector size="46" baseType="lpstr">
      <vt:lpstr>Arial</vt:lpstr>
      <vt:lpstr>Arial,Italic</vt:lpstr>
      <vt:lpstr>Calibri</vt:lpstr>
      <vt:lpstr>Calibri Light</vt:lpstr>
      <vt:lpstr>Times New Roman</vt:lpstr>
      <vt:lpstr>Verdana</vt:lpstr>
      <vt:lpstr>Wingdings</vt:lpstr>
      <vt:lpstr>Wingdings 2</vt:lpstr>
      <vt:lpstr>Tema de Office</vt:lpstr>
      <vt:lpstr>Resolución de conflictos</vt:lpstr>
      <vt:lpstr>Definiciones</vt:lpstr>
      <vt:lpstr>Cómo se perciben los conflictos</vt:lpstr>
      <vt:lpstr>Relativos al proceso</vt:lpstr>
      <vt:lpstr>Presentación de PowerPoint</vt:lpstr>
      <vt:lpstr>Presentación de PowerPoint</vt:lpstr>
      <vt:lpstr>Presentación de PowerPoint</vt:lpstr>
      <vt:lpstr>Relativos al problema</vt:lpstr>
      <vt:lpstr>Escalada del conflicto</vt:lpstr>
      <vt:lpstr>Elementos del conflicto</vt:lpstr>
      <vt:lpstr>Saber</vt:lpstr>
      <vt:lpstr>Fases de la negociación</vt:lpstr>
      <vt:lpstr>Preparación y planificación: posiciones</vt:lpstr>
      <vt:lpstr>Al iniciarse la negociación</vt:lpstr>
      <vt:lpstr>Las propuestas y el intercambio</vt:lpstr>
      <vt:lpstr>Estrategias</vt:lpstr>
      <vt:lpstr>Negociación posicional</vt:lpstr>
      <vt:lpstr>Estrategias</vt:lpstr>
      <vt:lpstr>Las 4 formas de pasividad en el conflicto</vt:lpstr>
      <vt:lpstr>¿Por qué reclaman los clientes? </vt:lpstr>
      <vt:lpstr>Actitudes de clientes ante reclamaciones:</vt:lpstr>
      <vt:lpstr>Presentación de PowerPoint</vt:lpstr>
      <vt:lpstr>Tipos de reclamaciones más comunes se producen por:</vt:lpstr>
      <vt:lpstr>Grado de satisfacción del cliente</vt:lpstr>
      <vt:lpstr>El usuario actual 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Situaciones: </vt:lpstr>
      <vt:lpstr>Algunas 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Resolución de conflictos</dc:title>
  <dc:creator>María Goyoaga</dc:creator>
  <cp:lastModifiedBy>María Goyoaga</cp:lastModifiedBy>
  <cp:revision>2</cp:revision>
  <dcterms:created xsi:type="dcterms:W3CDTF">2020-12-10T16:56:23Z</dcterms:created>
  <dcterms:modified xsi:type="dcterms:W3CDTF">2020-12-10T16:58:18Z</dcterms:modified>
</cp:coreProperties>
</file>